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 id="2147483670" r:id="rId2"/>
  </p:sldMasterIdLst>
  <p:notesMasterIdLst>
    <p:notesMasterId r:id="rId22"/>
  </p:notesMasterIdLst>
  <p:sldIdLst>
    <p:sldId id="256" r:id="rId3"/>
    <p:sldId id="279" r:id="rId4"/>
    <p:sldId id="258" r:id="rId5"/>
    <p:sldId id="259" r:id="rId6"/>
    <p:sldId id="280" r:id="rId7"/>
    <p:sldId id="261" r:id="rId8"/>
    <p:sldId id="262" r:id="rId9"/>
    <p:sldId id="263" r:id="rId10"/>
    <p:sldId id="266" r:id="rId11"/>
    <p:sldId id="267" r:id="rId12"/>
    <p:sldId id="268" r:id="rId13"/>
    <p:sldId id="269" r:id="rId14"/>
    <p:sldId id="270" r:id="rId15"/>
    <p:sldId id="282" r:id="rId16"/>
    <p:sldId id="283" r:id="rId17"/>
    <p:sldId id="284" r:id="rId18"/>
    <p:sldId id="286" r:id="rId19"/>
    <p:sldId id="285" r:id="rId20"/>
    <p:sldId id="281"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0"/>
    <p:restoredTop sz="94688"/>
  </p:normalViewPr>
  <p:slideViewPr>
    <p:cSldViewPr snapToGrid="0">
      <p:cViewPr varScale="1">
        <p:scale>
          <a:sx n="110" d="100"/>
          <a:sy n="110" d="100"/>
        </p:scale>
        <p:origin x="192" y="4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d16ee8075_2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3" name="Google Shape;173;g4d16ee8075_2_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zh-TW"/>
              <a:t>Let’s see. This is scatter plot and state average line of search AD &amp; Display AD. On average, revenue from search AD is always more than that from display AD. When state changes from 0 to 1, daily revenue that Alibaba made on search AD increased on average, the average revenue from Display AD remained unchanged.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4d16ee8075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4d16ee8075_2_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zh-TW"/>
              <a:t>The is trend line of search AD &amp; display AD. During state 0, at first, revenue from display AD was higher than that from research AD, then search AD revenue excessed display AD revenue. Both were increasing slightly during the change of state. However, when it comes to state 1,</a:t>
            </a:r>
            <a:r>
              <a:rPr lang="zh-TW">
                <a:solidFill>
                  <a:schemeClr val="dk1"/>
                </a:solidFill>
              </a:rPr>
              <a:t>overall, daily search AD revenue was increasing, but revenue from Display AD was decreasing sharply.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d16ee8075_2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g4d16ee8075_2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zh-TW"/>
              <a:t>This graph shows accumulated number of people who joined in Seller Community. As shown in the graph, the growth rate of number of people in Seller Community is gradually slowing down.</a:t>
            </a:r>
            <a:endParaRPr/>
          </a:p>
          <a:p>
            <a:pPr marL="0" lvl="0" indent="0" algn="l" rtl="0">
              <a:lnSpc>
                <a:spcPct val="100000"/>
              </a:lnSpc>
              <a:spcBef>
                <a:spcPts val="0"/>
              </a:spcBef>
              <a:spcAft>
                <a:spcPts val="0"/>
              </a:spcAft>
              <a:buSzPts val="1100"/>
              <a:buNone/>
            </a:pPr>
            <a:r>
              <a:rPr lang="zh-TW"/>
              <a:t>(move back and forth to last slide and conclude) For the two facts that: 1.the decreasing daily revenue from display AD  and 2. the slowing down growth rate of seller community. We can’t figure out why yet with current data, but we need more data with greater granularity, so that we can analyze further to find out the reasons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d16ee8075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g4d16ee8075_2_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zh-TW"/>
              <a:t>This graph shows accumulated membership. As you can see, the growth rate of the forum membership is constantly increasing and it seems like it was hardly affected by the state change. Therefore, in terms of subscription, we tend to keep it like before and focus on improving other two kinds of revenue resources. Now I will hand over to Chichi.</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289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3076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5863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70301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95636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2777cd840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2777cd840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8479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D3EA3B-D2E9-4E05-9324-5750E33A8057}" type="slidenum">
              <a:rPr lang="zh-CN" altLang="en-US" smtClean="0"/>
              <a:t>2</a:t>
            </a:fld>
            <a:endParaRPr lang="zh-CN" altLang="en-US"/>
          </a:p>
        </p:txBody>
      </p:sp>
    </p:spTree>
    <p:extLst>
      <p:ext uri="{BB962C8B-B14F-4D97-AF65-F5344CB8AC3E}">
        <p14:creationId xmlns:p14="http://schemas.microsoft.com/office/powerpoint/2010/main" val="2263146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2777cd840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2777cd840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2777cd840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2777cd840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813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2777cd840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2777cd840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20b7c69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20b7c69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520b7c6965_2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520b7c6965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4d16ee8075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g4d16ee8075_2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zh-TW"/>
              <a:t>Thanks, Chichi.</a:t>
            </a:r>
            <a:endParaRPr/>
          </a:p>
          <a:p>
            <a:pPr marL="0" lvl="0" indent="0" algn="l" rtl="0">
              <a:lnSpc>
                <a:spcPct val="100000"/>
              </a:lnSpc>
              <a:spcBef>
                <a:spcPts val="0"/>
              </a:spcBef>
              <a:spcAft>
                <a:spcPts val="0"/>
              </a:spcAft>
              <a:buSzPts val="1100"/>
              <a:buNone/>
            </a:pPr>
            <a:r>
              <a:rPr lang="zh-TW"/>
              <a:t>I will mainly analyze data related to search &amp; display AD.</a:t>
            </a:r>
            <a:endParaRPr/>
          </a:p>
          <a:p>
            <a:pPr marL="0" lvl="0" indent="0" algn="l" rtl="0">
              <a:lnSpc>
                <a:spcPct val="100000"/>
              </a:lnSpc>
              <a:spcBef>
                <a:spcPts val="0"/>
              </a:spcBef>
              <a:spcAft>
                <a:spcPts val="0"/>
              </a:spcAft>
              <a:buNone/>
            </a:pPr>
            <a:r>
              <a:rPr lang="zh-TW"/>
              <a:t>and then talk briefly about seller community and forum membership</a:t>
            </a:r>
            <a:endParaRPr/>
          </a:p>
          <a:p>
            <a:pPr marL="457200" lvl="0" indent="0" algn="l" rtl="0">
              <a:lnSpc>
                <a:spcPct val="100000"/>
              </a:lnSpc>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56" name="Google Shape;5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1" name="Google Shape;61;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2" name="Google Shape;6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7" name="Google Shape;6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0" name="Google Shape;70;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3" name="Google Shape;73;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4" name="Google Shape;7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7" name="Google Shape;7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1" name="Google Shape;81;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2" name="Google Shape;82;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3" name="Google Shape;83;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lvl="0" indent="-228600" algn="l">
              <a:lnSpc>
                <a:spcPct val="100000"/>
              </a:lnSpc>
              <a:spcBef>
                <a:spcPts val="0"/>
              </a:spcBef>
              <a:spcAft>
                <a:spcPts val="0"/>
              </a:spcAft>
              <a:buSzPts val="1800"/>
              <a:buNone/>
              <a:defRPr/>
            </a:lvl1pPr>
          </a:lstStyle>
          <a:p>
            <a:endParaRPr/>
          </a:p>
        </p:txBody>
      </p:sp>
      <p:sp>
        <p:nvSpPr>
          <p:cNvPr id="86" name="Google Shape;86;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9" name="Google Shape;89;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0" name="Google Shape;90;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tiff"/></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notesSlide" Target="../notesSlides/notesSlide9.xml"/><Relationship Id="rId4"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2" name="Picture 1">
            <a:extLst>
              <a:ext uri="{FF2B5EF4-FFF2-40B4-BE49-F238E27FC236}">
                <a16:creationId xmlns:a16="http://schemas.microsoft.com/office/drawing/2014/main" id="{874A7A4F-E28F-7745-B848-C2ABD03412E2}"/>
              </a:ext>
            </a:extLst>
          </p:cNvPr>
          <p:cNvPicPr>
            <a:picLocks noChangeAspect="1"/>
          </p:cNvPicPr>
          <p:nvPr/>
        </p:nvPicPr>
        <p:blipFill rotWithShape="1">
          <a:blip r:embed="rId4"/>
          <a:srcRect l="21243" t="3746" r="9916"/>
          <a:stretch/>
        </p:blipFill>
        <p:spPr>
          <a:xfrm>
            <a:off x="0" y="1059960"/>
            <a:ext cx="4403035" cy="2831961"/>
          </a:xfrm>
          <a:prstGeom prst="rect">
            <a:avLst/>
          </a:prstGeom>
        </p:spPr>
      </p:pic>
      <p:sp>
        <p:nvSpPr>
          <p:cNvPr id="3" name="Right Triangle 2">
            <a:extLst>
              <a:ext uri="{FF2B5EF4-FFF2-40B4-BE49-F238E27FC236}">
                <a16:creationId xmlns:a16="http://schemas.microsoft.com/office/drawing/2014/main" id="{798E3A18-6E13-EF4E-94D2-E1C25C3918D5}"/>
              </a:ext>
            </a:extLst>
          </p:cNvPr>
          <p:cNvSpPr/>
          <p:nvPr/>
        </p:nvSpPr>
        <p:spPr>
          <a:xfrm flipH="1">
            <a:off x="2997565" y="1017477"/>
            <a:ext cx="1436375" cy="3066814"/>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A_矩形 4">
            <a:extLst>
              <a:ext uri="{FF2B5EF4-FFF2-40B4-BE49-F238E27FC236}">
                <a16:creationId xmlns:a16="http://schemas.microsoft.com/office/drawing/2014/main" id="{92DFF8C7-A422-3747-B23B-92E7ADBA92B7}"/>
              </a:ext>
            </a:extLst>
          </p:cNvPr>
          <p:cNvSpPr/>
          <p:nvPr>
            <p:custDataLst>
              <p:tags r:id="rId1"/>
            </p:custDataLst>
          </p:nvPr>
        </p:nvSpPr>
        <p:spPr>
          <a:xfrm>
            <a:off x="2847770" y="1418213"/>
            <a:ext cx="8694057" cy="2115457"/>
          </a:xfrm>
          <a:custGeom>
            <a:avLst/>
            <a:gdLst>
              <a:gd name="connsiteX0" fmla="*/ 0 w 8563429"/>
              <a:gd name="connsiteY0" fmla="*/ 0 h 2115457"/>
              <a:gd name="connsiteX1" fmla="*/ 8563429 w 8563429"/>
              <a:gd name="connsiteY1" fmla="*/ 0 h 2115457"/>
              <a:gd name="connsiteX2" fmla="*/ 8563429 w 8563429"/>
              <a:gd name="connsiteY2" fmla="*/ 2115457 h 2115457"/>
              <a:gd name="connsiteX3" fmla="*/ 0 w 8563429"/>
              <a:gd name="connsiteY3" fmla="*/ 2115457 h 2115457"/>
              <a:gd name="connsiteX4" fmla="*/ 0 w 8563429"/>
              <a:gd name="connsiteY4" fmla="*/ 0 h 2115457"/>
              <a:gd name="connsiteX0" fmla="*/ 943429 w 8563429"/>
              <a:gd name="connsiteY0" fmla="*/ 0 h 2115457"/>
              <a:gd name="connsiteX1" fmla="*/ 8563429 w 8563429"/>
              <a:gd name="connsiteY1" fmla="*/ 0 h 2115457"/>
              <a:gd name="connsiteX2" fmla="*/ 8563429 w 8563429"/>
              <a:gd name="connsiteY2" fmla="*/ 2115457 h 2115457"/>
              <a:gd name="connsiteX3" fmla="*/ 0 w 8563429"/>
              <a:gd name="connsiteY3" fmla="*/ 2115457 h 2115457"/>
              <a:gd name="connsiteX4" fmla="*/ 943429 w 8563429"/>
              <a:gd name="connsiteY4" fmla="*/ 0 h 2115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63429" h="2115457">
                <a:moveTo>
                  <a:pt x="943429" y="0"/>
                </a:moveTo>
                <a:lnTo>
                  <a:pt x="8563429" y="0"/>
                </a:lnTo>
                <a:lnTo>
                  <a:pt x="8563429" y="2115457"/>
                </a:lnTo>
                <a:lnTo>
                  <a:pt x="0" y="2115457"/>
                </a:lnTo>
                <a:lnTo>
                  <a:pt x="943429" y="0"/>
                </a:lnTo>
                <a:close/>
              </a:path>
            </a:pathLst>
          </a:custGeom>
          <a:solidFill>
            <a:srgbClr val="F2CA1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95" name="Google Shape;95;p24"/>
          <p:cNvSpPr txBox="1">
            <a:spLocks noGrp="1"/>
          </p:cNvSpPr>
          <p:nvPr>
            <p:ph type="ctrTitle"/>
          </p:nvPr>
        </p:nvSpPr>
        <p:spPr>
          <a:xfrm>
            <a:off x="2025389" y="1017477"/>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TW" sz="3600" dirty="0">
                <a:latin typeface="Corbel" panose="020B0503020204020204" pitchFamily="34" charset="0"/>
              </a:rPr>
              <a:t>Alibaba B2B Platform</a:t>
            </a:r>
            <a:endParaRPr sz="3600" dirty="0">
              <a:latin typeface="Corbel" panose="020B0503020204020204" pitchFamily="34" charset="0"/>
            </a:endParaRPr>
          </a:p>
          <a:p>
            <a:pPr marL="0" lvl="0" indent="0" algn="ctr" rtl="0">
              <a:spcBef>
                <a:spcPts val="0"/>
              </a:spcBef>
              <a:spcAft>
                <a:spcPts val="0"/>
              </a:spcAft>
              <a:buNone/>
            </a:pPr>
            <a:r>
              <a:rPr lang="zh-TW" sz="2400" dirty="0">
                <a:latin typeface="Corbel" panose="020B0503020204020204" pitchFamily="34" charset="0"/>
              </a:rPr>
              <a:t>Data Analysis &amp; Business Strategy</a:t>
            </a:r>
            <a:endParaRPr sz="2400" dirty="0">
              <a:latin typeface="Corbel" panose="020B0503020204020204" pitchFamily="34" charset="0"/>
            </a:endParaRPr>
          </a:p>
        </p:txBody>
      </p:sp>
      <p:sp>
        <p:nvSpPr>
          <p:cNvPr id="96" name="Google Shape;96;p24"/>
          <p:cNvSpPr txBox="1">
            <a:spLocks noGrp="1"/>
          </p:cNvSpPr>
          <p:nvPr>
            <p:ph type="subTitle" idx="1"/>
          </p:nvPr>
        </p:nvSpPr>
        <p:spPr>
          <a:xfrm>
            <a:off x="4744466" y="3538106"/>
            <a:ext cx="3243417" cy="792600"/>
          </a:xfrm>
          <a:prstGeom prst="rect">
            <a:avLst/>
          </a:prstGeom>
        </p:spPr>
        <p:txBody>
          <a:bodyPr spcFirstLastPara="1" wrap="square" lIns="91425" tIns="91425" rIns="91425" bIns="91425" anchor="t" anchorCtr="0">
            <a:noAutofit/>
          </a:bodyPr>
          <a:lstStyle/>
          <a:p>
            <a:pPr marL="0" lvl="0" indent="0"/>
            <a:r>
              <a:rPr lang="en-US" altLang="zh-TW" sz="1400" dirty="0">
                <a:latin typeface="Corbel" panose="020B0503020204020204" pitchFamily="34" charset="0"/>
              </a:rPr>
              <a:t>Alicia, </a:t>
            </a:r>
            <a:r>
              <a:rPr lang="en-US" altLang="zh-TW" sz="1400" dirty="0" err="1">
                <a:latin typeface="Corbel" panose="020B0503020204020204" pitchFamily="34" charset="0"/>
              </a:rPr>
              <a:t>Bixia</a:t>
            </a:r>
            <a:r>
              <a:rPr lang="en-US" altLang="zh-TW" sz="1400" dirty="0">
                <a:latin typeface="Corbel" panose="020B0503020204020204" pitchFamily="34" charset="0"/>
              </a:rPr>
              <a:t>, Chichi, </a:t>
            </a:r>
            <a:r>
              <a:rPr lang="en-US" altLang="zh-TW" sz="1400" dirty="0" err="1">
                <a:latin typeface="Corbel" panose="020B0503020204020204" pitchFamily="34" charset="0"/>
              </a:rPr>
              <a:t>Deeksha</a:t>
            </a:r>
            <a:r>
              <a:rPr lang="zh-TW" sz="1400" dirty="0">
                <a:latin typeface="Corbel" panose="020B0503020204020204" pitchFamily="34" charset="0"/>
              </a:rPr>
              <a:t>, Swetosree, </a:t>
            </a:r>
            <a:r>
              <a:rPr lang="en-US" altLang="zh-TW" sz="1400" dirty="0">
                <a:latin typeface="Corbel" panose="020B0503020204020204" pitchFamily="34" charset="0"/>
              </a:rPr>
              <a:t>Varsha, Namita, Catherine, </a:t>
            </a:r>
            <a:r>
              <a:rPr lang="en-US" altLang="zh-TW" sz="1400" dirty="0" err="1">
                <a:latin typeface="Corbel" panose="020B0503020204020204" pitchFamily="34" charset="0"/>
              </a:rPr>
              <a:t>Ruiying</a:t>
            </a:r>
            <a:endParaRPr sz="1400" dirty="0">
              <a:latin typeface="Corbel" panose="020B0503020204020204" pitchFamily="34" charset="0"/>
            </a:endParaRPr>
          </a:p>
          <a:p>
            <a:pPr marL="0" lvl="0" indent="0" algn="ctr" rtl="0">
              <a:spcBef>
                <a:spcPts val="0"/>
              </a:spcBef>
              <a:spcAft>
                <a:spcPts val="0"/>
              </a:spcAft>
              <a:buNone/>
            </a:pPr>
            <a:endParaRPr sz="1600" dirty="0"/>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1+#ppt_w/2"/>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35"/>
          <p:cNvPicPr preferRelativeResize="0"/>
          <p:nvPr/>
        </p:nvPicPr>
        <p:blipFill rotWithShape="1">
          <a:blip r:embed="rId3">
            <a:alphaModFix/>
          </a:blip>
          <a:srcRect/>
          <a:stretch/>
        </p:blipFill>
        <p:spPr>
          <a:xfrm>
            <a:off x="129210" y="274983"/>
            <a:ext cx="7265504" cy="4654826"/>
          </a:xfrm>
          <a:prstGeom prst="rect">
            <a:avLst/>
          </a:prstGeom>
          <a:noFill/>
          <a:ln>
            <a:noFill/>
          </a:ln>
        </p:spPr>
      </p:pic>
      <p:sp>
        <p:nvSpPr>
          <p:cNvPr id="4" name="矩形 12">
            <a:extLst>
              <a:ext uri="{FF2B5EF4-FFF2-40B4-BE49-F238E27FC236}">
                <a16:creationId xmlns:a16="http://schemas.microsoft.com/office/drawing/2014/main" id="{52A0B483-C3E9-CC48-BDBD-F984B311932E}"/>
              </a:ext>
            </a:extLst>
          </p:cNvPr>
          <p:cNvSpPr/>
          <p:nvPr/>
        </p:nvSpPr>
        <p:spPr>
          <a:xfrm rot="5400000">
            <a:off x="7091209" y="77856"/>
            <a:ext cx="1431829" cy="2673752"/>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76" name="Google Shape;176;p35"/>
          <p:cNvSpPr txBox="1"/>
          <p:nvPr/>
        </p:nvSpPr>
        <p:spPr>
          <a:xfrm>
            <a:off x="6936405" y="836147"/>
            <a:ext cx="2091848" cy="1294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zh-TW" sz="2000" b="0" i="0" u="none" strike="noStrike" cap="none" dirty="0">
                <a:solidFill>
                  <a:srgbClr val="000000"/>
                </a:solidFill>
                <a:latin typeface="Corbel" panose="020B0503020204020204" pitchFamily="34" charset="0"/>
                <a:sym typeface="Arial"/>
              </a:rPr>
              <a:t>On average, revenue from</a:t>
            </a:r>
            <a:br>
              <a:rPr lang="en-US" altLang="zh-TW" sz="2000" b="0" i="0" u="none" strike="noStrike" cap="none" dirty="0">
                <a:solidFill>
                  <a:srgbClr val="000000"/>
                </a:solidFill>
                <a:latin typeface="Corbel" panose="020B0503020204020204" pitchFamily="34" charset="0"/>
                <a:sym typeface="Arial"/>
              </a:rPr>
            </a:br>
            <a:endParaRPr dirty="0">
              <a:latin typeface="Corbel" panose="020B0503020204020204" pitchFamily="34" charset="0"/>
            </a:endParaRPr>
          </a:p>
          <a:p>
            <a:pPr marL="0" marR="0" lvl="0" indent="0" algn="l" rtl="0">
              <a:lnSpc>
                <a:spcPct val="100000"/>
              </a:lnSpc>
              <a:spcBef>
                <a:spcPts val="0"/>
              </a:spcBef>
              <a:spcAft>
                <a:spcPts val="0"/>
              </a:spcAft>
              <a:buNone/>
            </a:pPr>
            <a:r>
              <a:rPr lang="zh-TW" sz="1400" b="1" i="0" u="none" strike="noStrike" cap="none" dirty="0">
                <a:solidFill>
                  <a:srgbClr val="000000"/>
                </a:solidFill>
                <a:latin typeface="Corbel" panose="020B0503020204020204" pitchFamily="34" charset="0"/>
                <a:sym typeface="Arial"/>
              </a:rPr>
              <a:t>Search AD</a:t>
            </a:r>
            <a:r>
              <a:rPr lang="en-US" altLang="zh-TW" b="1" dirty="0">
                <a:latin typeface="Corbel" panose="020B0503020204020204" pitchFamily="34" charset="0"/>
              </a:rPr>
              <a:t> </a:t>
            </a:r>
            <a:r>
              <a:rPr lang="zh-TW" sz="1400" b="1" i="0" u="none" strike="noStrike" cap="none" dirty="0">
                <a:solidFill>
                  <a:srgbClr val="000000"/>
                </a:solidFill>
                <a:latin typeface="Corbel" panose="020B0503020204020204" pitchFamily="34" charset="0"/>
                <a:sym typeface="Arial"/>
              </a:rPr>
              <a:t>&gt; Display AD</a:t>
            </a:r>
            <a:endParaRPr sz="1400" b="1" i="0" u="none" strike="noStrike" cap="none" dirty="0">
              <a:solidFill>
                <a:srgbClr val="000000"/>
              </a:solidFill>
              <a:latin typeface="Corbel" panose="020B0503020204020204" pitchFamily="34" charset="0"/>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36"/>
          <p:cNvPicPr preferRelativeResize="0"/>
          <p:nvPr/>
        </p:nvPicPr>
        <p:blipFill rotWithShape="1">
          <a:blip r:embed="rId3">
            <a:alphaModFix/>
          </a:blip>
          <a:srcRect/>
          <a:stretch/>
        </p:blipFill>
        <p:spPr>
          <a:xfrm>
            <a:off x="198783" y="523461"/>
            <a:ext cx="6728792" cy="4177748"/>
          </a:xfrm>
          <a:prstGeom prst="rect">
            <a:avLst/>
          </a:prstGeom>
          <a:noFill/>
          <a:ln>
            <a:noFill/>
          </a:ln>
        </p:spPr>
      </p:pic>
      <p:sp>
        <p:nvSpPr>
          <p:cNvPr id="4" name="矩形 12">
            <a:extLst>
              <a:ext uri="{FF2B5EF4-FFF2-40B4-BE49-F238E27FC236}">
                <a16:creationId xmlns:a16="http://schemas.microsoft.com/office/drawing/2014/main" id="{DF3348D2-7F37-0A41-A55C-CD8ED97BB104}"/>
              </a:ext>
            </a:extLst>
          </p:cNvPr>
          <p:cNvSpPr/>
          <p:nvPr/>
        </p:nvSpPr>
        <p:spPr>
          <a:xfrm rot="5400000">
            <a:off x="6918041" y="7958"/>
            <a:ext cx="1535098" cy="2916820"/>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82" name="Google Shape;182;p36"/>
          <p:cNvSpPr txBox="1"/>
          <p:nvPr/>
        </p:nvSpPr>
        <p:spPr>
          <a:xfrm>
            <a:off x="6569765" y="851839"/>
            <a:ext cx="2574235" cy="118275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zh-TW" sz="1600" b="0" i="0" u="none" strike="noStrike" cap="none" dirty="0">
                <a:solidFill>
                  <a:srgbClr val="000000"/>
                </a:solidFill>
                <a:latin typeface="Corbel" panose="020B0503020204020204" pitchFamily="34" charset="0"/>
                <a:sym typeface="Arial"/>
              </a:rPr>
              <a:t>Overall, revenue that Alibaba makes on </a:t>
            </a:r>
            <a:r>
              <a:rPr lang="zh-TW" sz="1600" b="1" i="0" u="none" strike="noStrike" cap="none" dirty="0">
                <a:solidFill>
                  <a:srgbClr val="000000"/>
                </a:solidFill>
                <a:latin typeface="Corbel" panose="020B0503020204020204" pitchFamily="34" charset="0"/>
                <a:sym typeface="Arial"/>
              </a:rPr>
              <a:t>search AD </a:t>
            </a:r>
            <a:r>
              <a:rPr lang="zh-TW" sz="1600" b="0" i="0" u="none" strike="noStrike" cap="none" dirty="0">
                <a:solidFill>
                  <a:srgbClr val="000000"/>
                </a:solidFill>
                <a:latin typeface="Corbel" panose="020B0503020204020204" pitchFamily="34" charset="0"/>
                <a:sym typeface="Arial"/>
              </a:rPr>
              <a:t>per day </a:t>
            </a:r>
            <a:r>
              <a:rPr lang="zh-TW" sz="1600" dirty="0">
                <a:latin typeface="Corbel" panose="020B0503020204020204" pitchFamily="34" charset="0"/>
              </a:rPr>
              <a:t>was</a:t>
            </a:r>
            <a:r>
              <a:rPr lang="zh-TW" sz="1600" b="0" i="0" u="none" strike="noStrike" cap="none" dirty="0">
                <a:solidFill>
                  <a:srgbClr val="000000"/>
                </a:solidFill>
                <a:latin typeface="Corbel" panose="020B0503020204020204" pitchFamily="34" charset="0"/>
                <a:sym typeface="Arial"/>
              </a:rPr>
              <a:t> </a:t>
            </a:r>
            <a:r>
              <a:rPr lang="zh-TW" sz="1600" b="0" i="0" strike="noStrike" cap="none" dirty="0">
                <a:solidFill>
                  <a:srgbClr val="000000"/>
                </a:solidFill>
                <a:latin typeface="Corbel" panose="020B0503020204020204" pitchFamily="34" charset="0"/>
                <a:sym typeface="Arial"/>
              </a:rPr>
              <a:t>increasing</a:t>
            </a:r>
            <a:r>
              <a:rPr lang="zh-TW" sz="1600" b="0" i="0" u="none" strike="noStrike" cap="none" dirty="0">
                <a:solidFill>
                  <a:srgbClr val="000000"/>
                </a:solidFill>
                <a:latin typeface="Corbel" panose="020B0503020204020204" pitchFamily="34" charset="0"/>
                <a:sym typeface="Arial"/>
              </a:rPr>
              <a:t>, </a:t>
            </a:r>
            <a:endParaRPr lang="en-US" altLang="zh-TW" sz="1600" b="0" i="0" u="none" strike="noStrike" cap="none" dirty="0">
              <a:solidFill>
                <a:srgbClr val="000000"/>
              </a:solidFill>
              <a:latin typeface="Corbel" panose="020B0503020204020204" pitchFamily="34" charset="0"/>
              <a:sym typeface="Arial"/>
            </a:endParaRPr>
          </a:p>
          <a:p>
            <a:pPr marL="0" marR="0" lvl="0" indent="0" algn="l" rtl="0">
              <a:lnSpc>
                <a:spcPct val="100000"/>
              </a:lnSpc>
              <a:spcBef>
                <a:spcPts val="0"/>
              </a:spcBef>
              <a:spcAft>
                <a:spcPts val="0"/>
              </a:spcAft>
              <a:buNone/>
            </a:pPr>
            <a:r>
              <a:rPr lang="zh-TW" sz="1600" b="0" i="0" u="none" strike="noStrike" cap="none" dirty="0">
                <a:solidFill>
                  <a:srgbClr val="000000"/>
                </a:solidFill>
                <a:latin typeface="Corbel" panose="020B0503020204020204" pitchFamily="34" charset="0"/>
                <a:sym typeface="Arial"/>
              </a:rPr>
              <a:t>but </a:t>
            </a:r>
            <a:r>
              <a:rPr lang="zh-TW" sz="1600" b="1" i="0" u="none" strike="noStrike" cap="none" dirty="0">
                <a:solidFill>
                  <a:srgbClr val="000000"/>
                </a:solidFill>
                <a:latin typeface="Corbel" panose="020B0503020204020204" pitchFamily="34" charset="0"/>
                <a:sym typeface="Arial"/>
              </a:rPr>
              <a:t>Display AD </a:t>
            </a:r>
            <a:r>
              <a:rPr lang="zh-TW" sz="1600" dirty="0">
                <a:latin typeface="Corbel" panose="020B0503020204020204" pitchFamily="34" charset="0"/>
              </a:rPr>
              <a:t>was</a:t>
            </a:r>
            <a:r>
              <a:rPr lang="zh-TW" sz="1600" b="0" i="0" u="none" strike="noStrike" cap="none" dirty="0">
                <a:solidFill>
                  <a:srgbClr val="000000"/>
                </a:solidFill>
                <a:latin typeface="Corbel" panose="020B0503020204020204" pitchFamily="34" charset="0"/>
                <a:sym typeface="Arial"/>
              </a:rPr>
              <a:t> decreasing</a:t>
            </a:r>
            <a:endParaRPr sz="1600" b="0" i="0" u="none" strike="noStrike" cap="none" dirty="0">
              <a:solidFill>
                <a:srgbClr val="000000"/>
              </a:solidFill>
              <a:latin typeface="Corbel" panose="020B0503020204020204" pitchFamily="34" charset="0"/>
              <a:sym typeface="Arial"/>
            </a:endParaRPr>
          </a:p>
          <a:p>
            <a:pPr marL="0" marR="0" lvl="0" indent="0" algn="l" rtl="0">
              <a:lnSpc>
                <a:spcPct val="100000"/>
              </a:lnSpc>
              <a:spcBef>
                <a:spcPts val="0"/>
              </a:spcBef>
              <a:spcAft>
                <a:spcPts val="0"/>
              </a:spcAft>
              <a:buNone/>
            </a:pPr>
            <a:endParaRPr b="0" i="0" u="none" strike="noStrike" cap="none" dirty="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37"/>
          <p:cNvPicPr preferRelativeResize="0"/>
          <p:nvPr/>
        </p:nvPicPr>
        <p:blipFill rotWithShape="1">
          <a:blip r:embed="rId3">
            <a:alphaModFix/>
          </a:blip>
          <a:srcRect/>
          <a:stretch/>
        </p:blipFill>
        <p:spPr>
          <a:xfrm>
            <a:off x="0" y="217715"/>
            <a:ext cx="7384647" cy="4678376"/>
          </a:xfrm>
          <a:prstGeom prst="rect">
            <a:avLst/>
          </a:prstGeom>
          <a:noFill/>
          <a:ln>
            <a:noFill/>
          </a:ln>
        </p:spPr>
      </p:pic>
      <p:sp>
        <p:nvSpPr>
          <p:cNvPr id="4" name="矩形 12">
            <a:extLst>
              <a:ext uri="{FF2B5EF4-FFF2-40B4-BE49-F238E27FC236}">
                <a16:creationId xmlns:a16="http://schemas.microsoft.com/office/drawing/2014/main" id="{795DC341-4C56-1942-94D2-8DAD1360F570}"/>
              </a:ext>
            </a:extLst>
          </p:cNvPr>
          <p:cNvSpPr/>
          <p:nvPr/>
        </p:nvSpPr>
        <p:spPr>
          <a:xfrm rot="5400000">
            <a:off x="7015973" y="2621"/>
            <a:ext cx="1431829" cy="2824223"/>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88" name="Google Shape;188;p37"/>
          <p:cNvSpPr txBox="1"/>
          <p:nvPr/>
        </p:nvSpPr>
        <p:spPr>
          <a:xfrm>
            <a:off x="6538312" y="779843"/>
            <a:ext cx="2468329" cy="1631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zh-TW" sz="1800" b="0" i="0" u="none" strike="noStrike" cap="none" dirty="0">
                <a:solidFill>
                  <a:srgbClr val="000000"/>
                </a:solidFill>
                <a:latin typeface="Corbel" panose="020B0503020204020204" pitchFamily="34" charset="0"/>
                <a:sym typeface="Arial"/>
              </a:rPr>
              <a:t>The growth rate of the number of </a:t>
            </a:r>
            <a:r>
              <a:rPr lang="zh-TW" sz="1800" dirty="0">
                <a:latin typeface="Corbel" panose="020B0503020204020204" pitchFamily="34" charset="0"/>
              </a:rPr>
              <a:t>people in </a:t>
            </a:r>
            <a:r>
              <a:rPr lang="zh-TW" sz="1800" b="1" dirty="0">
                <a:latin typeface="Corbel" panose="020B0503020204020204" pitchFamily="34" charset="0"/>
              </a:rPr>
              <a:t>Seller Community</a:t>
            </a:r>
            <a:r>
              <a:rPr lang="zh-TW" sz="1800" b="1" i="0" u="none" strike="noStrike" cap="none" dirty="0">
                <a:solidFill>
                  <a:srgbClr val="000000"/>
                </a:solidFill>
                <a:latin typeface="Corbel" panose="020B0503020204020204" pitchFamily="34" charset="0"/>
                <a:sym typeface="Arial"/>
              </a:rPr>
              <a:t> </a:t>
            </a:r>
            <a:r>
              <a:rPr lang="zh-TW" sz="1800" b="0" i="0" u="none" strike="noStrike" cap="none" dirty="0">
                <a:solidFill>
                  <a:srgbClr val="000000"/>
                </a:solidFill>
                <a:latin typeface="Corbel" panose="020B0503020204020204" pitchFamily="34" charset="0"/>
                <a:sym typeface="Arial"/>
              </a:rPr>
              <a:t>is gradually slowing down</a:t>
            </a:r>
            <a:endParaRPr sz="1800" b="0" i="0" u="none" strike="noStrike" cap="none" dirty="0">
              <a:solidFill>
                <a:srgbClr val="000000"/>
              </a:solidFill>
              <a:latin typeface="Corbel" panose="020B0503020204020204" pitchFamily="34" charset="0"/>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38"/>
          <p:cNvPicPr preferRelativeResize="0"/>
          <p:nvPr/>
        </p:nvPicPr>
        <p:blipFill rotWithShape="1">
          <a:blip r:embed="rId3">
            <a:alphaModFix/>
          </a:blip>
          <a:srcRect/>
          <a:stretch/>
        </p:blipFill>
        <p:spPr>
          <a:xfrm>
            <a:off x="162046" y="231494"/>
            <a:ext cx="7222602" cy="4783522"/>
          </a:xfrm>
          <a:prstGeom prst="rect">
            <a:avLst/>
          </a:prstGeom>
          <a:noFill/>
          <a:ln>
            <a:noFill/>
          </a:ln>
        </p:spPr>
      </p:pic>
      <p:sp>
        <p:nvSpPr>
          <p:cNvPr id="4" name="矩形 12">
            <a:extLst>
              <a:ext uri="{FF2B5EF4-FFF2-40B4-BE49-F238E27FC236}">
                <a16:creationId xmlns:a16="http://schemas.microsoft.com/office/drawing/2014/main" id="{A7D148FF-3E87-6248-B53C-2EB391A4E46E}"/>
              </a:ext>
            </a:extLst>
          </p:cNvPr>
          <p:cNvSpPr/>
          <p:nvPr/>
        </p:nvSpPr>
        <p:spPr>
          <a:xfrm rot="5400000">
            <a:off x="7073847" y="60495"/>
            <a:ext cx="1431829" cy="2708476"/>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94" name="Google Shape;194;p38"/>
          <p:cNvSpPr txBox="1"/>
          <p:nvPr/>
        </p:nvSpPr>
        <p:spPr>
          <a:xfrm>
            <a:off x="6609521" y="1022783"/>
            <a:ext cx="2662267" cy="1631216"/>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zh-TW" sz="1800" b="0" i="0" u="none" strike="noStrike" cap="none" dirty="0">
                <a:solidFill>
                  <a:srgbClr val="000000"/>
                </a:solidFill>
                <a:latin typeface="Corbel" panose="020B0503020204020204" pitchFamily="34" charset="0"/>
                <a:sym typeface="Arial"/>
              </a:rPr>
              <a:t>The growth rate of the forum </a:t>
            </a:r>
            <a:r>
              <a:rPr lang="zh-TW" sz="1800" b="1" i="0" u="none" strike="noStrike" cap="none" dirty="0">
                <a:solidFill>
                  <a:srgbClr val="000000"/>
                </a:solidFill>
                <a:latin typeface="Corbel" panose="020B0503020204020204" pitchFamily="34" charset="0"/>
                <a:sym typeface="Arial"/>
              </a:rPr>
              <a:t>membership</a:t>
            </a:r>
            <a:r>
              <a:rPr lang="zh-TW" sz="1800" b="0" i="0" u="none" strike="noStrike" cap="none" dirty="0">
                <a:solidFill>
                  <a:srgbClr val="000000"/>
                </a:solidFill>
                <a:latin typeface="Corbel" panose="020B0503020204020204" pitchFamily="34" charset="0"/>
                <a:sym typeface="Arial"/>
              </a:rPr>
              <a:t> is constantly increasing</a:t>
            </a:r>
            <a:endParaRPr sz="1800" b="0" i="0" u="none" strike="noStrike" cap="none" dirty="0">
              <a:solidFill>
                <a:srgbClr val="000000"/>
              </a:solidFill>
              <a:latin typeface="Corbel" panose="020B0503020204020204" pitchFamily="34" charset="0"/>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26" name="Picture 2" descr="https://lh3.googleusercontent.com/biC-z0fEnXgF1fnKbBmPtBatCwKU2tenbvmKu90c7rVhZM0efEiTawFm1yvEhFG51511KAzfof26wyt2q7KM9CxoszP1yzCAYv5jqKBX_2uScDK9gIpxsnTe6FhExOPiN4KTLyw9cQc">
            <a:extLst>
              <a:ext uri="{FF2B5EF4-FFF2-40B4-BE49-F238E27FC236}">
                <a16:creationId xmlns:a16="http://schemas.microsoft.com/office/drawing/2014/main" id="{64A3E4C8-5768-E746-BDDC-061FDC18E0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412" t="9002" r="15597" b="6018"/>
          <a:stretch/>
        </p:blipFill>
        <p:spPr bwMode="auto">
          <a:xfrm>
            <a:off x="5867951" y="2064665"/>
            <a:ext cx="3675725" cy="2940848"/>
          </a:xfrm>
          <a:prstGeom prst="rect">
            <a:avLst/>
          </a:prstGeom>
          <a:noFill/>
          <a:extLst>
            <a:ext uri="{909E8E84-426E-40DD-AFC4-6F175D3DCCD1}">
              <a14:hiddenFill xmlns:a14="http://schemas.microsoft.com/office/drawing/2010/main">
                <a:solidFill>
                  <a:srgbClr val="FFFFFF"/>
                </a:solidFill>
              </a14:hiddenFill>
            </a:ext>
          </a:extLst>
        </p:spPr>
      </p:pic>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lvl="0"/>
            <a:r>
              <a:rPr lang="en-US" altLang="zh-TW" b="1" dirty="0">
                <a:latin typeface="Corbel" panose="020B0503020204020204" pitchFamily="34" charset="0"/>
              </a:rPr>
              <a:t>Business Strategy / Suggestion to increase revenue</a:t>
            </a:r>
            <a:endParaRPr b="1" dirty="0"/>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3" name="Google Shape;203;p39">
            <a:extLst>
              <a:ext uri="{FF2B5EF4-FFF2-40B4-BE49-F238E27FC236}">
                <a16:creationId xmlns:a16="http://schemas.microsoft.com/office/drawing/2014/main" id="{85C62CAC-12BA-6D47-825A-5AF0C003BEB1}"/>
              </a:ext>
            </a:extLst>
          </p:cNvPr>
          <p:cNvSpPr txBox="1"/>
          <p:nvPr/>
        </p:nvSpPr>
        <p:spPr>
          <a:xfrm>
            <a:off x="735643" y="1395841"/>
            <a:ext cx="41889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zh-TW" dirty="0">
                <a:solidFill>
                  <a:schemeClr val="tx1"/>
                </a:solidFill>
                <a:latin typeface="Corbel" panose="020B0503020204020204" pitchFamily="34" charset="0"/>
              </a:rPr>
              <a:t>Subscription Revenue is 82.18% → </a:t>
            </a:r>
            <a:r>
              <a:rPr lang="en-US" altLang="zh-TW" dirty="0">
                <a:solidFill>
                  <a:schemeClr val="tx1"/>
                </a:solidFill>
                <a:latin typeface="Corbel" panose="020B0503020204020204" pitchFamily="34" charset="0"/>
              </a:rPr>
              <a:t>64</a:t>
            </a:r>
            <a:r>
              <a:rPr lang="zh-TW" dirty="0">
                <a:solidFill>
                  <a:schemeClr val="tx1"/>
                </a:solidFill>
                <a:latin typeface="Corbel" panose="020B0503020204020204" pitchFamily="34" charset="0"/>
              </a:rPr>
              <a:t>%</a:t>
            </a:r>
            <a:endParaRPr dirty="0">
              <a:solidFill>
                <a:schemeClr val="tx1"/>
              </a:solidFill>
              <a:latin typeface="Corbel" panose="020B0503020204020204" pitchFamily="34" charset="0"/>
            </a:endParaRPr>
          </a:p>
          <a:p>
            <a:pPr marL="0" lvl="0" indent="0" algn="l" rtl="0">
              <a:lnSpc>
                <a:spcPct val="115000"/>
              </a:lnSpc>
              <a:spcBef>
                <a:spcPts val="1600"/>
              </a:spcBef>
              <a:spcAft>
                <a:spcPts val="0"/>
              </a:spcAft>
              <a:buNone/>
            </a:pPr>
            <a:r>
              <a:rPr lang="zh-TW" dirty="0">
                <a:solidFill>
                  <a:schemeClr val="tx1"/>
                </a:solidFill>
                <a:latin typeface="Corbel" panose="020B0503020204020204" pitchFamily="34" charset="0"/>
              </a:rPr>
              <a:t>Commission Revenue is 14.34% → </a:t>
            </a:r>
            <a:r>
              <a:rPr lang="en-US" altLang="zh-TW" dirty="0">
                <a:solidFill>
                  <a:schemeClr val="tx1"/>
                </a:solidFill>
                <a:latin typeface="Corbel" panose="020B0503020204020204" pitchFamily="34" charset="0"/>
              </a:rPr>
              <a:t>30</a:t>
            </a:r>
            <a:r>
              <a:rPr lang="zh-TW" dirty="0">
                <a:solidFill>
                  <a:schemeClr val="tx1"/>
                </a:solidFill>
                <a:latin typeface="Corbel" panose="020B0503020204020204" pitchFamily="34" charset="0"/>
              </a:rPr>
              <a:t>% </a:t>
            </a:r>
            <a:endParaRPr dirty="0">
              <a:solidFill>
                <a:schemeClr val="tx1"/>
              </a:solidFill>
              <a:latin typeface="Corbel" panose="020B0503020204020204" pitchFamily="34" charset="0"/>
            </a:endParaRPr>
          </a:p>
          <a:p>
            <a:pPr marL="0" lvl="0" indent="0" algn="l" rtl="0">
              <a:lnSpc>
                <a:spcPct val="115000"/>
              </a:lnSpc>
              <a:spcBef>
                <a:spcPts val="1600"/>
              </a:spcBef>
              <a:spcAft>
                <a:spcPts val="1600"/>
              </a:spcAft>
              <a:buNone/>
            </a:pPr>
            <a:r>
              <a:rPr lang="zh-TW" dirty="0">
                <a:solidFill>
                  <a:schemeClr val="tx1"/>
                </a:solidFill>
                <a:latin typeface="Corbel" panose="020B0503020204020204" pitchFamily="34" charset="0"/>
              </a:rPr>
              <a:t>AD Revenue is 3.47% → </a:t>
            </a:r>
            <a:r>
              <a:rPr lang="en-US" altLang="zh-TW" dirty="0">
                <a:solidFill>
                  <a:schemeClr val="tx1"/>
                </a:solidFill>
                <a:latin typeface="Corbel" panose="020B0503020204020204" pitchFamily="34" charset="0"/>
              </a:rPr>
              <a:t>6</a:t>
            </a:r>
            <a:r>
              <a:rPr lang="zh-TW" dirty="0">
                <a:solidFill>
                  <a:schemeClr val="tx1"/>
                </a:solidFill>
                <a:latin typeface="Corbel" panose="020B0503020204020204" pitchFamily="34" charset="0"/>
              </a:rPr>
              <a:t>%</a:t>
            </a:r>
            <a:endParaRPr dirty="0">
              <a:solidFill>
                <a:schemeClr val="tx1"/>
              </a:solidFill>
              <a:latin typeface="Corbel" panose="020B0503020204020204" pitchFamily="34" charset="0"/>
            </a:endParaRPr>
          </a:p>
        </p:txBody>
      </p:sp>
      <p:pic>
        <p:nvPicPr>
          <p:cNvPr id="16" name="Google Shape;200;p39">
            <a:extLst>
              <a:ext uri="{FF2B5EF4-FFF2-40B4-BE49-F238E27FC236}">
                <a16:creationId xmlns:a16="http://schemas.microsoft.com/office/drawing/2014/main" id="{1F8F77A1-52FD-8848-9307-2BB93A2DDC59}"/>
              </a:ext>
            </a:extLst>
          </p:cNvPr>
          <p:cNvPicPr preferRelativeResize="0"/>
          <p:nvPr/>
        </p:nvPicPr>
        <p:blipFill rotWithShape="1">
          <a:blip r:embed="rId4">
            <a:alphaModFix/>
          </a:blip>
          <a:srcRect l="22230" t="11870" r="29588" b="9778"/>
          <a:stretch/>
        </p:blipFill>
        <p:spPr>
          <a:xfrm>
            <a:off x="2925829" y="2210321"/>
            <a:ext cx="2589799" cy="2649536"/>
          </a:xfrm>
          <a:prstGeom prst="rect">
            <a:avLst/>
          </a:prstGeom>
          <a:noFill/>
          <a:ln>
            <a:noFill/>
          </a:ln>
        </p:spPr>
      </p:pic>
      <p:sp>
        <p:nvSpPr>
          <p:cNvPr id="17" name="Google Shape;202;p39">
            <a:extLst>
              <a:ext uri="{FF2B5EF4-FFF2-40B4-BE49-F238E27FC236}">
                <a16:creationId xmlns:a16="http://schemas.microsoft.com/office/drawing/2014/main" id="{2AAAC44A-8294-E149-A7B2-93B98E65E633}"/>
              </a:ext>
            </a:extLst>
          </p:cNvPr>
          <p:cNvSpPr/>
          <p:nvPr/>
        </p:nvSpPr>
        <p:spPr>
          <a:xfrm>
            <a:off x="5303330" y="3330489"/>
            <a:ext cx="766200" cy="4092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4;p39">
            <a:extLst>
              <a:ext uri="{FF2B5EF4-FFF2-40B4-BE49-F238E27FC236}">
                <a16:creationId xmlns:a16="http://schemas.microsoft.com/office/drawing/2014/main" id="{5A0478C3-2E22-8949-B18C-BD7C1BCB3E74}"/>
              </a:ext>
            </a:extLst>
          </p:cNvPr>
          <p:cNvSpPr txBox="1"/>
          <p:nvPr/>
        </p:nvSpPr>
        <p:spPr>
          <a:xfrm>
            <a:off x="5686430" y="1425805"/>
            <a:ext cx="2943620" cy="89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b="1" dirty="0">
                <a:latin typeface="Corbel" panose="020B0503020204020204" pitchFamily="34" charset="0"/>
              </a:rPr>
              <a:t>Increase the revenue from Commission and other services</a:t>
            </a:r>
            <a:endParaRPr b="1" dirty="0">
              <a:latin typeface="Corbel" panose="020B0503020204020204" pitchFamily="34" charset="0"/>
            </a:endParaRPr>
          </a:p>
        </p:txBody>
      </p:sp>
    </p:spTree>
    <p:extLst>
      <p:ext uri="{BB962C8B-B14F-4D97-AF65-F5344CB8AC3E}">
        <p14:creationId xmlns:p14="http://schemas.microsoft.com/office/powerpoint/2010/main" val="3465975061"/>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lvl="0"/>
            <a:r>
              <a:rPr lang="en-US" altLang="zh-TW" dirty="0">
                <a:latin typeface="Corbel" panose="020B0503020204020204" pitchFamily="34" charset="0"/>
              </a:rPr>
              <a:t>Recommendation:  </a:t>
            </a:r>
            <a:r>
              <a:rPr lang="en-US" altLang="zh-TW" b="1" dirty="0">
                <a:highlight>
                  <a:srgbClr val="FFFFFF"/>
                </a:highlight>
                <a:latin typeface="Corbel" panose="020B0503020204020204" pitchFamily="34" charset="0"/>
              </a:rPr>
              <a:t>Subscription + Commission</a:t>
            </a:r>
            <a:endParaRPr b="1" dirty="0"/>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9" name="Google Shape;210;p40">
            <a:extLst>
              <a:ext uri="{FF2B5EF4-FFF2-40B4-BE49-F238E27FC236}">
                <a16:creationId xmlns:a16="http://schemas.microsoft.com/office/drawing/2014/main" id="{1EB0D017-3EF7-E64C-8A9B-4D738C712714}"/>
              </a:ext>
            </a:extLst>
          </p:cNvPr>
          <p:cNvSpPr txBox="1">
            <a:spLocks noGrp="1"/>
          </p:cNvSpPr>
          <p:nvPr>
            <p:ph type="body" idx="1"/>
          </p:nvPr>
        </p:nvSpPr>
        <p:spPr>
          <a:xfrm>
            <a:off x="520044" y="1210348"/>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dirty="0">
                <a:solidFill>
                  <a:schemeClr val="dk1"/>
                </a:solidFill>
                <a:highlight>
                  <a:srgbClr val="FFFFFF"/>
                </a:highlight>
                <a:latin typeface="Corbel" panose="020B0503020204020204" pitchFamily="34" charset="0"/>
              </a:rPr>
              <a:t>With vast customer base and recurring revenue subcription works best </a:t>
            </a:r>
            <a:endParaRPr dirty="0">
              <a:solidFill>
                <a:schemeClr val="dk1"/>
              </a:solidFill>
              <a:highlight>
                <a:srgbClr val="FFFFFF"/>
              </a:highlight>
              <a:latin typeface="Corbel" panose="020B0503020204020204" pitchFamily="34" charset="0"/>
            </a:endParaRPr>
          </a:p>
          <a:p>
            <a:pPr marL="0" lvl="0" indent="0" algn="l" rtl="0">
              <a:spcBef>
                <a:spcPts val="1600"/>
              </a:spcBef>
              <a:spcAft>
                <a:spcPts val="0"/>
              </a:spcAft>
              <a:buClr>
                <a:schemeClr val="dk1"/>
              </a:buClr>
              <a:buSzPts val="1100"/>
              <a:buFont typeface="Arial"/>
              <a:buNone/>
            </a:pPr>
            <a:r>
              <a:rPr lang="zh-TW" b="1" dirty="0">
                <a:solidFill>
                  <a:schemeClr val="dk1"/>
                </a:solidFill>
                <a:highlight>
                  <a:srgbClr val="FFFFFF"/>
                </a:highlight>
                <a:latin typeface="Corbel" panose="020B0503020204020204" pitchFamily="34" charset="0"/>
              </a:rPr>
              <a:t>Basic and Premium package</a:t>
            </a:r>
            <a:br>
              <a:rPr lang="en-US" altLang="zh-TW" dirty="0">
                <a:solidFill>
                  <a:schemeClr val="dk1"/>
                </a:solidFill>
                <a:highlight>
                  <a:srgbClr val="FFFFFF"/>
                </a:highlight>
                <a:latin typeface="Corbel" panose="020B0503020204020204" pitchFamily="34" charset="0"/>
              </a:rPr>
            </a:br>
            <a:r>
              <a:rPr lang="zh-TW" sz="1600" dirty="0">
                <a:solidFill>
                  <a:schemeClr val="dk1"/>
                </a:solidFill>
                <a:highlight>
                  <a:srgbClr val="FFFFFF"/>
                </a:highlight>
                <a:latin typeface="Corbel" panose="020B0503020204020204" pitchFamily="34" charset="0"/>
              </a:rPr>
              <a:t>The basic package covers the general features required by the seller and premium will have enhanced features like customer behavior information and other privileges </a:t>
            </a:r>
            <a:endParaRPr sz="1600" dirty="0">
              <a:solidFill>
                <a:schemeClr val="dk1"/>
              </a:solidFill>
              <a:highlight>
                <a:srgbClr val="FFFFFF"/>
              </a:highlight>
              <a:latin typeface="Corbel" panose="020B0503020204020204" pitchFamily="34" charset="0"/>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Clr>
                <a:schemeClr val="dk1"/>
              </a:buClr>
              <a:buSzPts val="1100"/>
              <a:buFont typeface="Arial"/>
              <a:buNone/>
            </a:pPr>
            <a:endParaRPr sz="1400" dirty="0">
              <a:solidFill>
                <a:schemeClr val="dk1"/>
              </a:solidFill>
              <a:highlight>
                <a:srgbClr val="FFFFFF"/>
              </a:highlight>
            </a:endParaRPr>
          </a:p>
          <a:p>
            <a:pPr marL="0" lvl="0" indent="0" algn="l" rtl="0">
              <a:spcBef>
                <a:spcPts val="1600"/>
              </a:spcBef>
              <a:spcAft>
                <a:spcPts val="1600"/>
              </a:spcAft>
              <a:buNone/>
            </a:pPr>
            <a:endParaRPr dirty="0"/>
          </a:p>
        </p:txBody>
      </p:sp>
      <p:pic>
        <p:nvPicPr>
          <p:cNvPr id="10" name="Google Shape;211;p40">
            <a:extLst>
              <a:ext uri="{FF2B5EF4-FFF2-40B4-BE49-F238E27FC236}">
                <a16:creationId xmlns:a16="http://schemas.microsoft.com/office/drawing/2014/main" id="{B777D30B-52B5-1240-B4EA-702AA42CFD5C}"/>
              </a:ext>
            </a:extLst>
          </p:cNvPr>
          <p:cNvPicPr preferRelativeResize="0"/>
          <p:nvPr/>
        </p:nvPicPr>
        <p:blipFill rotWithShape="1">
          <a:blip r:embed="rId3">
            <a:alphaModFix/>
          </a:blip>
          <a:srcRect t="5181"/>
          <a:stretch/>
        </p:blipFill>
        <p:spPr>
          <a:xfrm>
            <a:off x="1739097" y="3011146"/>
            <a:ext cx="6272490" cy="1818861"/>
          </a:xfrm>
          <a:prstGeom prst="rect">
            <a:avLst/>
          </a:prstGeom>
          <a:noFill/>
          <a:ln>
            <a:noFill/>
          </a:ln>
        </p:spPr>
      </p:pic>
    </p:spTree>
    <p:extLst>
      <p:ext uri="{BB962C8B-B14F-4D97-AF65-F5344CB8AC3E}">
        <p14:creationId xmlns:p14="http://schemas.microsoft.com/office/powerpoint/2010/main" val="190884972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lvl="0"/>
            <a:r>
              <a:rPr lang="en-US" altLang="zh-TW" dirty="0">
                <a:latin typeface="Corbel" panose="020B0503020204020204" pitchFamily="34" charset="0"/>
              </a:rPr>
              <a:t>Recommendation:  </a:t>
            </a:r>
            <a:r>
              <a:rPr lang="en-US" altLang="zh-TW" b="1" dirty="0">
                <a:highlight>
                  <a:srgbClr val="FFFFFF"/>
                </a:highlight>
                <a:latin typeface="Corbel" panose="020B0503020204020204" pitchFamily="34" charset="0"/>
              </a:rPr>
              <a:t>Subscription + Commission</a:t>
            </a:r>
            <a:endParaRPr b="1" dirty="0"/>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9" name="Google Shape;210;p40">
            <a:extLst>
              <a:ext uri="{FF2B5EF4-FFF2-40B4-BE49-F238E27FC236}">
                <a16:creationId xmlns:a16="http://schemas.microsoft.com/office/drawing/2014/main" id="{1EB0D017-3EF7-E64C-8A9B-4D738C712714}"/>
              </a:ext>
            </a:extLst>
          </p:cNvPr>
          <p:cNvSpPr txBox="1">
            <a:spLocks noGrp="1"/>
          </p:cNvSpPr>
          <p:nvPr>
            <p:ph type="body" idx="1"/>
          </p:nvPr>
        </p:nvSpPr>
        <p:spPr>
          <a:xfrm>
            <a:off x="429376" y="1233498"/>
            <a:ext cx="85206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altLang="zh-TW" sz="1600" dirty="0">
                <a:solidFill>
                  <a:schemeClr val="dk1"/>
                </a:solidFill>
                <a:highlight>
                  <a:srgbClr val="FFFFFF"/>
                </a:highlight>
                <a:latin typeface="Corbel" panose="020B0503020204020204" pitchFamily="34" charset="0"/>
              </a:rPr>
              <a:t>Commission differentiated for product categories basis demand-  For example products like TV sets which are purchased one-time will have low commission than that of daily commodities items.</a:t>
            </a:r>
            <a:endParaRPr lang="en-US" sz="1600" dirty="0">
              <a:solidFill>
                <a:schemeClr val="dk1"/>
              </a:solidFill>
              <a:highlight>
                <a:srgbClr val="FFFFFF"/>
              </a:highlight>
              <a:latin typeface="Corbel" panose="020B0503020204020204" pitchFamily="34" charset="0"/>
            </a:endParaRPr>
          </a:p>
          <a:p>
            <a:pPr marL="0" lvl="0" indent="0">
              <a:spcBef>
                <a:spcPts val="1600"/>
              </a:spcBef>
              <a:buNone/>
            </a:pPr>
            <a:r>
              <a:rPr lang="en-US" altLang="zh-TW" sz="1600" dirty="0">
                <a:solidFill>
                  <a:schemeClr val="dk1"/>
                </a:solidFill>
                <a:highlight>
                  <a:srgbClr val="FFFFFF"/>
                </a:highlight>
                <a:latin typeface="Corbel" panose="020B0503020204020204" pitchFamily="34" charset="0"/>
              </a:rPr>
              <a:t>Commission is flexible on the price range of different products</a:t>
            </a:r>
            <a:br>
              <a:rPr lang="en-US" altLang="zh-TW" sz="1600" dirty="0">
                <a:solidFill>
                  <a:schemeClr val="dk1"/>
                </a:solidFill>
                <a:highlight>
                  <a:srgbClr val="FFFFFF"/>
                </a:highlight>
                <a:latin typeface="Corbel" panose="020B0503020204020204" pitchFamily="34" charset="0"/>
              </a:rPr>
            </a:br>
            <a:endParaRPr lang="en-US" sz="1600" dirty="0">
              <a:solidFill>
                <a:schemeClr val="dk1"/>
              </a:solidFill>
              <a:highlight>
                <a:srgbClr val="FFFFFF"/>
              </a:highlight>
              <a:latin typeface="Corbel" panose="020B0503020204020204" pitchFamily="34" charset="0"/>
            </a:endParaRPr>
          </a:p>
          <a:p>
            <a:pPr marL="0" lvl="0" indent="0">
              <a:spcBef>
                <a:spcPts val="1600"/>
              </a:spcBef>
              <a:buNone/>
            </a:pPr>
            <a:r>
              <a:rPr lang="en-US" altLang="zh-TW" b="1" dirty="0">
                <a:solidFill>
                  <a:schemeClr val="dk1"/>
                </a:solidFill>
                <a:highlight>
                  <a:srgbClr val="FFFFFF"/>
                </a:highlight>
                <a:latin typeface="Corbel" panose="020B0503020204020204" pitchFamily="34" charset="0"/>
              </a:rPr>
              <a:t>Benefit</a:t>
            </a:r>
            <a:endParaRPr lang="en-US" b="1" dirty="0">
              <a:solidFill>
                <a:schemeClr val="dk1"/>
              </a:solidFill>
              <a:highlight>
                <a:srgbClr val="FFFFFF"/>
              </a:highlight>
              <a:latin typeface="Corbel" panose="020B0503020204020204" pitchFamily="34" charset="0"/>
            </a:endParaRPr>
          </a:p>
          <a:p>
            <a:pPr marL="285750" indent="-285750">
              <a:spcBef>
                <a:spcPts val="1600"/>
              </a:spcBef>
              <a:buFont typeface="Arial" panose="020B0604020202020204" pitchFamily="34" charset="0"/>
              <a:buChar char="•"/>
            </a:pPr>
            <a:r>
              <a:rPr lang="en-US" altLang="zh-TW" sz="1600" dirty="0">
                <a:solidFill>
                  <a:srgbClr val="43464B"/>
                </a:solidFill>
                <a:highlight>
                  <a:srgbClr val="FFFFFF"/>
                </a:highlight>
                <a:latin typeface="Corbel" panose="020B0503020204020204" pitchFamily="34" charset="0"/>
              </a:rPr>
              <a:t>Alibaba gets a share of every transaction and each value that take place at their platform</a:t>
            </a:r>
            <a:endParaRPr lang="en-US" sz="1600" dirty="0">
              <a:solidFill>
                <a:srgbClr val="43464B"/>
              </a:solidFill>
              <a:highlight>
                <a:srgbClr val="FFFFFF"/>
              </a:highlight>
              <a:latin typeface="Corbel" panose="020B0503020204020204" pitchFamily="34" charset="0"/>
            </a:endParaRPr>
          </a:p>
          <a:p>
            <a:pPr marL="285750" indent="-285750">
              <a:spcBef>
                <a:spcPts val="1600"/>
              </a:spcBef>
              <a:buFont typeface="Arial" panose="020B0604020202020204" pitchFamily="34" charset="0"/>
              <a:buChar char="•"/>
            </a:pPr>
            <a:r>
              <a:rPr lang="en-US" altLang="zh-TW" sz="1600" dirty="0">
                <a:solidFill>
                  <a:srgbClr val="43464B"/>
                </a:solidFill>
                <a:highlight>
                  <a:srgbClr val="FFFFFF"/>
                </a:highlight>
                <a:latin typeface="Corbel" panose="020B0503020204020204" pitchFamily="34" charset="0"/>
              </a:rPr>
              <a:t>Beneficial for the supplier as they have to pay the commission only after the sale of the product</a:t>
            </a:r>
            <a:endParaRPr lang="en-US" sz="1600" dirty="0">
              <a:solidFill>
                <a:srgbClr val="43464B"/>
              </a:solidFill>
              <a:highlight>
                <a:srgbClr val="FFFFFF"/>
              </a:highlight>
              <a:latin typeface="Corbel" panose="020B0503020204020204" pitchFamily="34" charset="0"/>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Clr>
                <a:schemeClr val="dk1"/>
              </a:buClr>
              <a:buSzPts val="1100"/>
              <a:buFont typeface="Arial"/>
              <a:buNone/>
            </a:pPr>
            <a:endParaRPr sz="1400" dirty="0">
              <a:solidFill>
                <a:schemeClr val="dk1"/>
              </a:solidFill>
              <a:highlight>
                <a:srgbClr val="FFFFFF"/>
              </a:highlight>
            </a:endParaRPr>
          </a:p>
          <a:p>
            <a:pPr marL="0" lvl="0" indent="0" algn="l" rtl="0">
              <a:spcBef>
                <a:spcPts val="1600"/>
              </a:spcBef>
              <a:spcAft>
                <a:spcPts val="1600"/>
              </a:spcAft>
              <a:buNone/>
            </a:pPr>
            <a:endParaRPr dirty="0"/>
          </a:p>
        </p:txBody>
      </p:sp>
    </p:spTree>
    <p:extLst>
      <p:ext uri="{BB962C8B-B14F-4D97-AF65-F5344CB8AC3E}">
        <p14:creationId xmlns:p14="http://schemas.microsoft.com/office/powerpoint/2010/main" val="3249500430"/>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lvl="0"/>
            <a:r>
              <a:rPr lang="en-US" altLang="zh-TW" dirty="0">
                <a:latin typeface="Corbel" panose="020B0503020204020204" pitchFamily="34" charset="0"/>
              </a:rPr>
              <a:t>Recommendation: </a:t>
            </a:r>
            <a:r>
              <a:rPr lang="en-US" altLang="zh-TW" b="1" dirty="0">
                <a:latin typeface="Corbel" panose="020B0503020204020204" pitchFamily="34" charset="0"/>
              </a:rPr>
              <a:t>Listing fee model</a:t>
            </a:r>
            <a:endParaRPr b="1" dirty="0"/>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9" name="Google Shape;210;p40">
            <a:extLst>
              <a:ext uri="{FF2B5EF4-FFF2-40B4-BE49-F238E27FC236}">
                <a16:creationId xmlns:a16="http://schemas.microsoft.com/office/drawing/2014/main" id="{1EB0D017-3EF7-E64C-8A9B-4D738C712714}"/>
              </a:ext>
            </a:extLst>
          </p:cNvPr>
          <p:cNvSpPr txBox="1">
            <a:spLocks noGrp="1"/>
          </p:cNvSpPr>
          <p:nvPr>
            <p:ph type="body" idx="1"/>
          </p:nvPr>
        </p:nvSpPr>
        <p:spPr>
          <a:xfrm>
            <a:off x="429376" y="1164050"/>
            <a:ext cx="85206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n-US" altLang="zh-TW" sz="1600" dirty="0">
                <a:solidFill>
                  <a:schemeClr val="dk1"/>
                </a:solidFill>
                <a:highlight>
                  <a:srgbClr val="FFFFFF"/>
                </a:highlight>
                <a:latin typeface="Corbel" panose="020B0503020204020204" pitchFamily="34" charset="0"/>
              </a:rPr>
              <a:t>To take care of redundant data and increase revenue, listing fees can be used with a very low charge and enough flexibility on various products </a:t>
            </a:r>
            <a:endParaRPr lang="en-US" sz="1600" dirty="0">
              <a:solidFill>
                <a:schemeClr val="dk1"/>
              </a:solidFill>
              <a:highlight>
                <a:srgbClr val="FFFFFF"/>
              </a:highlight>
              <a:latin typeface="Corbel" panose="020B0503020204020204" pitchFamily="34" charset="0"/>
            </a:endParaRPr>
          </a:p>
          <a:p>
            <a:pPr marL="0" lvl="0" indent="0">
              <a:spcBef>
                <a:spcPts val="1600"/>
              </a:spcBef>
              <a:buClr>
                <a:schemeClr val="dk1"/>
              </a:buClr>
              <a:buSzPts val="1100"/>
              <a:buNone/>
            </a:pPr>
            <a:r>
              <a:rPr lang="en-US" altLang="zh-TW" sz="1600" dirty="0">
                <a:solidFill>
                  <a:schemeClr val="dk1"/>
                </a:solidFill>
                <a:highlight>
                  <a:srgbClr val="FFFFFF"/>
                </a:highlight>
                <a:latin typeface="Corbel" panose="020B0503020204020204" pitchFamily="34" charset="0"/>
              </a:rPr>
              <a:t>With the constant lead flow, traffic and a vast customer, this model is lucrative </a:t>
            </a:r>
            <a:br>
              <a:rPr lang="en-US" altLang="zh-TW" sz="1600" dirty="0">
                <a:solidFill>
                  <a:schemeClr val="dk1"/>
                </a:solidFill>
                <a:highlight>
                  <a:srgbClr val="FFFFFF"/>
                </a:highlight>
                <a:latin typeface="Corbel" panose="020B0503020204020204" pitchFamily="34" charset="0"/>
              </a:rPr>
            </a:br>
            <a:endParaRPr lang="en-US" sz="1600" dirty="0">
              <a:solidFill>
                <a:schemeClr val="dk1"/>
              </a:solidFill>
              <a:highlight>
                <a:srgbClr val="FFFFFF"/>
              </a:highlight>
              <a:latin typeface="Corbel" panose="020B0503020204020204" pitchFamily="34" charset="0"/>
            </a:endParaRPr>
          </a:p>
          <a:p>
            <a:pPr marL="0" lvl="0" indent="0">
              <a:spcBef>
                <a:spcPts val="1600"/>
              </a:spcBef>
              <a:buNone/>
            </a:pPr>
            <a:r>
              <a:rPr lang="en-US" altLang="zh-TW" b="1" dirty="0">
                <a:solidFill>
                  <a:schemeClr val="dk1"/>
                </a:solidFill>
                <a:highlight>
                  <a:srgbClr val="FFFFFF"/>
                </a:highlight>
                <a:latin typeface="Corbel" panose="020B0503020204020204" pitchFamily="34" charset="0"/>
              </a:rPr>
              <a:t>Benefit</a:t>
            </a:r>
          </a:p>
          <a:p>
            <a:pPr marL="285750" indent="-285750">
              <a:spcBef>
                <a:spcPts val="1600"/>
              </a:spcBef>
              <a:buFont typeface="Arial" panose="020B0604020202020204" pitchFamily="34" charset="0"/>
              <a:buChar char="•"/>
            </a:pPr>
            <a:r>
              <a:rPr lang="en-US" altLang="zh-TW" sz="1600" dirty="0">
                <a:solidFill>
                  <a:schemeClr val="dk1"/>
                </a:solidFill>
                <a:highlight>
                  <a:srgbClr val="FFFFFF"/>
                </a:highlight>
                <a:latin typeface="Corbel" panose="020B0503020204020204" pitchFamily="34" charset="0"/>
              </a:rPr>
              <a:t>Can control the product listing in the marketplace, ensure premium listing</a:t>
            </a:r>
          </a:p>
          <a:p>
            <a:pPr marL="285750" indent="-285750">
              <a:spcBef>
                <a:spcPts val="1600"/>
              </a:spcBef>
              <a:buFont typeface="Arial" panose="020B0604020202020204" pitchFamily="34" charset="0"/>
              <a:buChar char="•"/>
            </a:pPr>
            <a:r>
              <a:rPr lang="en-US" altLang="zh-TW" sz="1600" dirty="0">
                <a:solidFill>
                  <a:schemeClr val="dk1"/>
                </a:solidFill>
                <a:highlight>
                  <a:srgbClr val="FFFFFF"/>
                </a:highlight>
                <a:latin typeface="Corbel" panose="020B0503020204020204" pitchFamily="34" charset="0"/>
              </a:rPr>
              <a:t>Can charge for special products or categories</a:t>
            </a:r>
          </a:p>
          <a:p>
            <a:pPr marL="285750" indent="-285750">
              <a:spcBef>
                <a:spcPts val="1600"/>
              </a:spcBef>
              <a:buFont typeface="Arial" panose="020B0604020202020204" pitchFamily="34" charset="0"/>
              <a:buChar char="•"/>
            </a:pPr>
            <a:r>
              <a:rPr lang="en-US" altLang="zh-TW" sz="1600" dirty="0">
                <a:solidFill>
                  <a:schemeClr val="dk1"/>
                </a:solidFill>
                <a:highlight>
                  <a:srgbClr val="FFFFFF"/>
                </a:highlight>
                <a:latin typeface="Corbel" panose="020B0503020204020204" pitchFamily="34" charset="0"/>
              </a:rPr>
              <a:t>It will not be dependent on the sellers’ performance</a:t>
            </a:r>
            <a:endParaRPr lang="en-US" sz="1600" dirty="0">
              <a:solidFill>
                <a:schemeClr val="dk1"/>
              </a:solidFill>
              <a:highlight>
                <a:srgbClr val="FFFFFF"/>
              </a:highlight>
              <a:latin typeface="Corbel" panose="020B0503020204020204" pitchFamily="34" charset="0"/>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None/>
            </a:pPr>
            <a:endParaRPr sz="1400" dirty="0">
              <a:solidFill>
                <a:schemeClr val="dk1"/>
              </a:solidFill>
              <a:highlight>
                <a:srgbClr val="FFFFFF"/>
              </a:highlight>
            </a:endParaRPr>
          </a:p>
          <a:p>
            <a:pPr marL="0" lvl="0" indent="0" algn="l" rtl="0">
              <a:spcBef>
                <a:spcPts val="1600"/>
              </a:spcBef>
              <a:spcAft>
                <a:spcPts val="0"/>
              </a:spcAft>
              <a:buClr>
                <a:schemeClr val="dk1"/>
              </a:buClr>
              <a:buSzPts val="1100"/>
              <a:buFont typeface="Arial"/>
              <a:buNone/>
            </a:pPr>
            <a:endParaRPr sz="1400" dirty="0">
              <a:solidFill>
                <a:schemeClr val="dk1"/>
              </a:solidFill>
              <a:highlight>
                <a:srgbClr val="FFFFFF"/>
              </a:highlight>
            </a:endParaRPr>
          </a:p>
          <a:p>
            <a:pPr marL="0" lvl="0" indent="0" algn="l" rtl="0">
              <a:spcBef>
                <a:spcPts val="1600"/>
              </a:spcBef>
              <a:spcAft>
                <a:spcPts val="1600"/>
              </a:spcAft>
              <a:buNone/>
            </a:pPr>
            <a:endParaRPr dirty="0"/>
          </a:p>
        </p:txBody>
      </p:sp>
    </p:spTree>
    <p:extLst>
      <p:ext uri="{BB962C8B-B14F-4D97-AF65-F5344CB8AC3E}">
        <p14:creationId xmlns:p14="http://schemas.microsoft.com/office/powerpoint/2010/main" val="2673465315"/>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lvl="0"/>
            <a:r>
              <a:rPr lang="en-US" altLang="zh-TW" dirty="0">
                <a:latin typeface="Corbel" panose="020B0503020204020204" pitchFamily="34" charset="0"/>
              </a:rPr>
              <a:t>Recommendation: </a:t>
            </a:r>
            <a:r>
              <a:rPr lang="en-US" altLang="zh-TW" b="1" dirty="0">
                <a:solidFill>
                  <a:srgbClr val="000000"/>
                </a:solidFill>
                <a:latin typeface="Corbel" panose="020B0503020204020204" pitchFamily="34" charset="0"/>
              </a:rPr>
              <a:t>Value added services</a:t>
            </a:r>
            <a:endParaRPr b="1" dirty="0">
              <a:latin typeface="Corbel" panose="020B0503020204020204" pitchFamily="34" charset="0"/>
            </a:endParaRPr>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7" name="Google Shape;229;p43">
            <a:extLst>
              <a:ext uri="{FF2B5EF4-FFF2-40B4-BE49-F238E27FC236}">
                <a16:creationId xmlns:a16="http://schemas.microsoft.com/office/drawing/2014/main" id="{8479BDE5-0B3C-4A40-959A-F66A3C194AF4}"/>
              </a:ext>
            </a:extLst>
          </p:cNvPr>
          <p:cNvSpPr txBox="1">
            <a:spLocks/>
          </p:cNvSpPr>
          <p:nvPr/>
        </p:nvSpPr>
        <p:spPr>
          <a:xfrm>
            <a:off x="429376" y="1305418"/>
            <a:ext cx="8647105"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533400" indent="-457200">
              <a:buSzPts val="2400"/>
              <a:buFont typeface="+mj-lt"/>
              <a:buAutoNum type="arabicPeriod"/>
            </a:pPr>
            <a:r>
              <a:rPr lang="en-US" altLang="zh-TW" sz="1600" dirty="0">
                <a:solidFill>
                  <a:schemeClr val="tx1"/>
                </a:solidFill>
                <a:latin typeface="Corbel" panose="020B0503020204020204" pitchFamily="34" charset="0"/>
              </a:rPr>
              <a:t>Providing loan to sellers - this provides loyalty to customers</a:t>
            </a:r>
          </a:p>
          <a:p>
            <a:pPr marL="76200" indent="0">
              <a:buSzPts val="2400"/>
              <a:buNone/>
            </a:pPr>
            <a:endParaRPr lang="en-US" altLang="zh-TW" sz="1600" dirty="0">
              <a:solidFill>
                <a:schemeClr val="tx1"/>
              </a:solidFill>
              <a:latin typeface="Corbel" panose="020B0503020204020204" pitchFamily="34" charset="0"/>
            </a:endParaRPr>
          </a:p>
          <a:p>
            <a:pPr marL="533400" indent="-457200">
              <a:buSzPts val="2400"/>
              <a:buFont typeface="+mj-lt"/>
              <a:buAutoNum type="arabicPeriod" startAt="2"/>
            </a:pPr>
            <a:r>
              <a:rPr lang="en-US" altLang="zh-TW" sz="1600" dirty="0">
                <a:solidFill>
                  <a:schemeClr val="tx1"/>
                </a:solidFill>
                <a:latin typeface="Corbel" panose="020B0503020204020204" pitchFamily="34" charset="0"/>
              </a:rPr>
              <a:t>Capitalize on buyer and supplier forum</a:t>
            </a:r>
          </a:p>
          <a:p>
            <a:pPr marL="76200" indent="0">
              <a:buSzPts val="2400"/>
              <a:buNone/>
            </a:pPr>
            <a:endParaRPr lang="en-US" altLang="zh-TW" sz="1600" dirty="0">
              <a:solidFill>
                <a:schemeClr val="tx1"/>
              </a:solidFill>
              <a:latin typeface="Corbel" panose="020B0503020204020204" pitchFamily="34" charset="0"/>
            </a:endParaRPr>
          </a:p>
          <a:p>
            <a:pPr marL="533400" indent="-457200">
              <a:buSzPts val="2400"/>
              <a:buFont typeface="+mj-lt"/>
              <a:buAutoNum type="arabicPeriod" startAt="3"/>
            </a:pPr>
            <a:r>
              <a:rPr lang="en-US" sz="1600" dirty="0">
                <a:solidFill>
                  <a:schemeClr val="tx1"/>
                </a:solidFill>
                <a:latin typeface="Corbel" panose="020B0503020204020204" pitchFamily="34" charset="0"/>
              </a:rPr>
              <a:t>Premium Ad Services</a:t>
            </a:r>
          </a:p>
          <a:p>
            <a:pPr marL="990600" lvl="1" indent="-457200">
              <a:buSzPts val="2400"/>
              <a:buFont typeface="Arial" panose="020B0604020202020204" pitchFamily="34" charset="0"/>
              <a:buChar char="•"/>
            </a:pPr>
            <a:r>
              <a:rPr lang="en-US" sz="1600" dirty="0">
                <a:solidFill>
                  <a:schemeClr val="tx1"/>
                </a:solidFill>
                <a:latin typeface="Corbel" panose="020B0503020204020204" pitchFamily="34" charset="0"/>
              </a:rPr>
              <a:t>With additional fee, create dynamic contents with eye-catching graphic composition</a:t>
            </a:r>
          </a:p>
          <a:p>
            <a:pPr marL="990600" lvl="1" indent="-457200">
              <a:buSzPts val="2400"/>
              <a:buFont typeface="Arial" panose="020B0604020202020204" pitchFamily="34" charset="0"/>
              <a:buChar char="•"/>
            </a:pPr>
            <a:r>
              <a:rPr lang="en-US" sz="1600" dirty="0">
                <a:solidFill>
                  <a:schemeClr val="tx1"/>
                </a:solidFill>
                <a:latin typeface="Corbel" panose="020B0503020204020204" pitchFamily="34" charset="0"/>
              </a:rPr>
              <a:t>It’s aimed to help boost click through impression (CTA) via appealing visual presentation</a:t>
            </a:r>
            <a:br>
              <a:rPr lang="en-US" sz="2400" dirty="0">
                <a:solidFill>
                  <a:schemeClr val="tx1"/>
                </a:solidFill>
                <a:latin typeface="Corbel" panose="020B0503020204020204" pitchFamily="34" charset="0"/>
              </a:rPr>
            </a:br>
            <a:endParaRPr lang="en-US" sz="2400" dirty="0">
              <a:solidFill>
                <a:schemeClr val="tx1"/>
              </a:solidFill>
              <a:latin typeface="Corbel" panose="020B0503020204020204" pitchFamily="34" charset="0"/>
            </a:endParaRPr>
          </a:p>
          <a:p>
            <a:pPr marL="0" indent="0">
              <a:spcBef>
                <a:spcPts val="1600"/>
              </a:spcBef>
              <a:buFont typeface="Arial"/>
              <a:buNone/>
            </a:pPr>
            <a:endParaRPr lang="en-US" sz="2400" dirty="0"/>
          </a:p>
          <a:p>
            <a:pPr marL="0" indent="0">
              <a:spcBef>
                <a:spcPts val="1600"/>
              </a:spcBef>
              <a:buFont typeface="Arial"/>
              <a:buNone/>
            </a:pPr>
            <a:endParaRPr lang="en-US" sz="2400" dirty="0"/>
          </a:p>
          <a:p>
            <a:pPr marL="0" indent="0">
              <a:spcBef>
                <a:spcPts val="1600"/>
              </a:spcBef>
              <a:buFont typeface="Arial"/>
              <a:buNone/>
            </a:pPr>
            <a:endParaRPr lang="en-US" sz="2400" dirty="0"/>
          </a:p>
          <a:p>
            <a:pPr indent="-381000">
              <a:spcBef>
                <a:spcPts val="1600"/>
              </a:spcBef>
              <a:buSzPts val="2400"/>
              <a:buFont typeface="Arial"/>
              <a:buChar char="-"/>
            </a:pPr>
            <a:endParaRPr lang="en-US" sz="2400" dirty="0"/>
          </a:p>
        </p:txBody>
      </p:sp>
    </p:spTree>
    <p:extLst>
      <p:ext uri="{BB962C8B-B14F-4D97-AF65-F5344CB8AC3E}">
        <p14:creationId xmlns:p14="http://schemas.microsoft.com/office/powerpoint/2010/main" val="320613090"/>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3" name="矩形 12">
            <a:extLst>
              <a:ext uri="{FF2B5EF4-FFF2-40B4-BE49-F238E27FC236}">
                <a16:creationId xmlns:a16="http://schemas.microsoft.com/office/drawing/2014/main" id="{4ADCEF33-5E1B-EB46-ABBA-E572BC767D9C}"/>
              </a:ext>
            </a:extLst>
          </p:cNvPr>
          <p:cNvSpPr/>
          <p:nvPr/>
        </p:nvSpPr>
        <p:spPr>
          <a:xfrm rot="5400000">
            <a:off x="3190993" y="-2179660"/>
            <a:ext cx="2762014" cy="9144000"/>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43" name="Google Shape;143;p29"/>
          <p:cNvSpPr txBox="1">
            <a:spLocks noGrp="1"/>
          </p:cNvSpPr>
          <p:nvPr>
            <p:ph type="title"/>
          </p:nvPr>
        </p:nvSpPr>
        <p:spPr>
          <a:xfrm>
            <a:off x="0" y="1971440"/>
            <a:ext cx="8520600" cy="841800"/>
          </a:xfrm>
          <a:prstGeom prst="rect">
            <a:avLst/>
          </a:prstGeom>
        </p:spPr>
        <p:txBody>
          <a:bodyPr spcFirstLastPara="1" wrap="square" lIns="91425" tIns="91425" rIns="91425" bIns="91425" anchor="ctr" anchorCtr="0">
            <a:noAutofit/>
          </a:bodyPr>
          <a:lstStyle/>
          <a:p>
            <a:pPr marL="457200" lvl="0" indent="0" rtl="0">
              <a:spcBef>
                <a:spcPts val="0"/>
              </a:spcBef>
              <a:spcAft>
                <a:spcPts val="0"/>
              </a:spcAft>
              <a:buNone/>
            </a:pPr>
            <a:r>
              <a:rPr lang="en-US" altLang="zh-TW" sz="4800" b="1" dirty="0">
                <a:latin typeface="Corbel" panose="020B0503020204020204" pitchFamily="34" charset="0"/>
              </a:rPr>
              <a:t>Thank You</a:t>
            </a:r>
            <a:endParaRPr dirty="0">
              <a:latin typeface="Corbel" panose="020B0503020204020204" pitchFamily="34" charset="0"/>
            </a:endParaRPr>
          </a:p>
        </p:txBody>
      </p:sp>
      <p:cxnSp>
        <p:nvCxnSpPr>
          <p:cNvPr id="6" name="直接连接符 3">
            <a:extLst>
              <a:ext uri="{FF2B5EF4-FFF2-40B4-BE49-F238E27FC236}">
                <a16:creationId xmlns:a16="http://schemas.microsoft.com/office/drawing/2014/main" id="{043BB323-22DD-7849-A643-E5169D5BE61C}"/>
              </a:ext>
            </a:extLst>
          </p:cNvPr>
          <p:cNvCxnSpPr/>
          <p:nvPr/>
        </p:nvCxnSpPr>
        <p:spPr>
          <a:xfrm>
            <a:off x="4451723" y="2928497"/>
            <a:ext cx="424543" cy="0"/>
          </a:xfrm>
          <a:prstGeom prst="line">
            <a:avLst/>
          </a:prstGeom>
          <a:ln w="88900">
            <a:solidFill>
              <a:srgbClr val="40404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289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0"/>
            <a:ext cx="2495550" cy="51435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cxnSp>
        <p:nvCxnSpPr>
          <p:cNvPr id="4" name="直接连接符 3"/>
          <p:cNvCxnSpPr>
            <a:cxnSpLocks/>
          </p:cNvCxnSpPr>
          <p:nvPr/>
        </p:nvCxnSpPr>
        <p:spPr>
          <a:xfrm>
            <a:off x="359910" y="1389066"/>
            <a:ext cx="1625122" cy="0"/>
          </a:xfrm>
          <a:prstGeom prst="line">
            <a:avLst/>
          </a:prstGeom>
          <a:ln w="38100">
            <a:solidFill>
              <a:srgbClr val="404040"/>
            </a:solidFill>
          </a:ln>
        </p:spPr>
        <p:style>
          <a:lnRef idx="1">
            <a:schemeClr val="accent1"/>
          </a:lnRef>
          <a:fillRef idx="0">
            <a:schemeClr val="accent1"/>
          </a:fillRef>
          <a:effectRef idx="0">
            <a:schemeClr val="accent1"/>
          </a:effectRef>
          <a:fontRef idx="minor">
            <a:schemeClr val="tx1"/>
          </a:fontRef>
        </p:style>
      </p:cxnSp>
      <p:sp>
        <p:nvSpPr>
          <p:cNvPr id="12" name="Google Shape;101;p25">
            <a:extLst>
              <a:ext uri="{FF2B5EF4-FFF2-40B4-BE49-F238E27FC236}">
                <a16:creationId xmlns:a16="http://schemas.microsoft.com/office/drawing/2014/main" id="{BC9D01C1-07CA-0D4A-B312-5E12E6F02E6E}"/>
              </a:ext>
            </a:extLst>
          </p:cNvPr>
          <p:cNvSpPr txBox="1">
            <a:spLocks/>
          </p:cNvSpPr>
          <p:nvPr/>
        </p:nvSpPr>
        <p:spPr>
          <a:xfrm>
            <a:off x="359910" y="708060"/>
            <a:ext cx="205529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US" altLang="zh-TW" sz="3600" b="1" dirty="0">
                <a:latin typeface="Corbel" panose="020B0503020204020204" pitchFamily="34" charset="0"/>
              </a:rPr>
              <a:t>Agenda</a:t>
            </a:r>
            <a:endParaRPr lang="en-US" sz="3600" b="1" dirty="0">
              <a:latin typeface="Corbel" panose="020B0503020204020204" pitchFamily="34" charset="0"/>
            </a:endParaRPr>
          </a:p>
        </p:txBody>
      </p:sp>
      <p:sp>
        <p:nvSpPr>
          <p:cNvPr id="16" name="Google Shape;102;p25">
            <a:extLst>
              <a:ext uri="{FF2B5EF4-FFF2-40B4-BE49-F238E27FC236}">
                <a16:creationId xmlns:a16="http://schemas.microsoft.com/office/drawing/2014/main" id="{E1A9F8A3-9FC6-CC40-80B6-458B9BAF7C66}"/>
              </a:ext>
            </a:extLst>
          </p:cNvPr>
          <p:cNvSpPr txBox="1">
            <a:spLocks/>
          </p:cNvSpPr>
          <p:nvPr/>
        </p:nvSpPr>
        <p:spPr>
          <a:xfrm>
            <a:off x="3078048" y="1025104"/>
            <a:ext cx="8520600"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114300" indent="0" algn="l">
              <a:buSzPts val="1800"/>
            </a:pPr>
            <a:r>
              <a:rPr lang="en-US" altLang="zh-TW" sz="2000" b="1" dirty="0">
                <a:latin typeface="Corbel" panose="020B0503020204020204" pitchFamily="34" charset="0"/>
              </a:rPr>
              <a:t>Introduction of Dataset</a:t>
            </a:r>
            <a:br>
              <a:rPr lang="en-US" altLang="zh-TW" sz="2000" dirty="0">
                <a:latin typeface="Corbel" panose="020B0503020204020204" pitchFamily="34" charset="0"/>
              </a:rPr>
            </a:br>
            <a:endParaRPr lang="en-US" sz="2000" dirty="0">
              <a:latin typeface="Corbel" panose="020B0503020204020204" pitchFamily="34" charset="0"/>
            </a:endParaRPr>
          </a:p>
          <a:p>
            <a:pPr marL="114300" indent="0" algn="l">
              <a:buSzPts val="1800"/>
            </a:pPr>
            <a:r>
              <a:rPr lang="en-US" altLang="zh-TW" sz="2000" b="1" dirty="0">
                <a:latin typeface="Corbel" panose="020B0503020204020204" pitchFamily="34" charset="0"/>
              </a:rPr>
              <a:t>Exploratory Data Analysis</a:t>
            </a:r>
            <a:endParaRPr lang="en-US" sz="2000" b="1" dirty="0">
              <a:latin typeface="Corbel" panose="020B0503020204020204" pitchFamily="34" charset="0"/>
            </a:endParaRPr>
          </a:p>
          <a:p>
            <a:pPr marL="882650" lvl="1" indent="-285750" algn="l">
              <a:buSzPts val="1400"/>
              <a:buFont typeface="Arial" panose="020B0604020202020204" pitchFamily="34" charset="0"/>
              <a:buChar char="•"/>
            </a:pPr>
            <a:r>
              <a:rPr lang="en-US" altLang="zh-TW" sz="1600" dirty="0">
                <a:latin typeface="Corbel" panose="020B0503020204020204" pitchFamily="34" charset="0"/>
              </a:rPr>
              <a:t>Direct, Search and Referral Volume</a:t>
            </a:r>
            <a:endParaRPr lang="en-US" sz="1600" dirty="0">
              <a:latin typeface="Corbel" panose="020B0503020204020204" pitchFamily="34" charset="0"/>
            </a:endParaRPr>
          </a:p>
          <a:p>
            <a:pPr marL="882650" lvl="1" indent="-285750" algn="l">
              <a:buSzPts val="1400"/>
              <a:buFont typeface="Arial" panose="020B0604020202020204" pitchFamily="34" charset="0"/>
              <a:buChar char="•"/>
            </a:pPr>
            <a:r>
              <a:rPr lang="en-US" altLang="zh-TW" sz="1600" dirty="0">
                <a:latin typeface="Corbel" panose="020B0503020204020204" pitchFamily="34" charset="0"/>
              </a:rPr>
              <a:t>Search &amp; Display AD</a:t>
            </a:r>
            <a:endParaRPr lang="en-US" sz="1600" dirty="0">
              <a:latin typeface="Corbel" panose="020B0503020204020204" pitchFamily="34" charset="0"/>
            </a:endParaRPr>
          </a:p>
          <a:p>
            <a:pPr marL="882650" lvl="1" indent="-285750" algn="l">
              <a:buSzPts val="1400"/>
              <a:buFont typeface="Arial" panose="020B0604020202020204" pitchFamily="34" charset="0"/>
              <a:buChar char="•"/>
            </a:pPr>
            <a:r>
              <a:rPr lang="en-US" altLang="zh-TW" sz="1600" dirty="0">
                <a:latin typeface="Corbel" panose="020B0503020204020204" pitchFamily="34" charset="0"/>
              </a:rPr>
              <a:t>Seller Community</a:t>
            </a:r>
            <a:endParaRPr lang="en-US" sz="1600" dirty="0">
              <a:latin typeface="Corbel" panose="020B0503020204020204" pitchFamily="34" charset="0"/>
            </a:endParaRPr>
          </a:p>
          <a:p>
            <a:pPr marL="882650" lvl="1" indent="-285750" algn="l">
              <a:buSzPts val="1400"/>
              <a:buFont typeface="Arial" panose="020B0604020202020204" pitchFamily="34" charset="0"/>
              <a:buChar char="•"/>
            </a:pPr>
            <a:r>
              <a:rPr lang="en-US" altLang="zh-TW" sz="1600" dirty="0">
                <a:latin typeface="Corbel" panose="020B0503020204020204" pitchFamily="34" charset="0"/>
              </a:rPr>
              <a:t>Membership</a:t>
            </a:r>
            <a:br>
              <a:rPr lang="en-US" altLang="zh-TW" dirty="0">
                <a:latin typeface="Corbel" panose="020B0503020204020204" pitchFamily="34" charset="0"/>
              </a:rPr>
            </a:br>
            <a:endParaRPr lang="en-US" dirty="0">
              <a:latin typeface="Corbel" panose="020B0503020204020204" pitchFamily="34" charset="0"/>
            </a:endParaRPr>
          </a:p>
          <a:p>
            <a:pPr marL="114300" indent="0" algn="l">
              <a:buSzPts val="1800"/>
            </a:pPr>
            <a:r>
              <a:rPr lang="en-US" altLang="zh-TW" sz="2000" b="1" dirty="0">
                <a:latin typeface="Corbel" panose="020B0503020204020204" pitchFamily="34" charset="0"/>
              </a:rPr>
              <a:t>Data-Driven Business Strategy</a:t>
            </a:r>
            <a:endParaRPr lang="en-US" sz="2000" b="1" dirty="0">
              <a:latin typeface="Corbel" panose="020B0503020204020204" pitchFamily="34" charset="0"/>
            </a:endParaRPr>
          </a:p>
        </p:txBody>
      </p:sp>
    </p:spTree>
    <p:extLst>
      <p:ext uri="{BB962C8B-B14F-4D97-AF65-F5344CB8AC3E}">
        <p14:creationId xmlns:p14="http://schemas.microsoft.com/office/powerpoint/2010/main" val="1205796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Corbel" panose="020B0503020204020204" pitchFamily="34" charset="0"/>
              </a:rPr>
              <a:t>Introduction of Dataset</a:t>
            </a:r>
            <a:endParaRPr b="1" dirty="0"/>
          </a:p>
        </p:txBody>
      </p:sp>
      <p:sp>
        <p:nvSpPr>
          <p:cNvPr id="108" name="Google Shape;108;p26"/>
          <p:cNvSpPr txBox="1">
            <a:spLocks noGrp="1"/>
          </p:cNvSpPr>
          <p:nvPr>
            <p:ph type="body" idx="1"/>
          </p:nvPr>
        </p:nvSpPr>
        <p:spPr>
          <a:xfrm>
            <a:off x="777163" y="2049759"/>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dirty="0">
                <a:solidFill>
                  <a:schemeClr val="dk1"/>
                </a:solidFill>
                <a:latin typeface="Corbel" panose="020B0503020204020204" pitchFamily="34" charset="0"/>
              </a:rPr>
              <a:t>Commission Revenue = </a:t>
            </a:r>
            <a:r>
              <a:rPr lang="zh-TW" sz="1400" dirty="0">
                <a:solidFill>
                  <a:schemeClr val="dk1"/>
                </a:solidFill>
                <a:latin typeface="Corbel" panose="020B0503020204020204" pitchFamily="34" charset="0"/>
              </a:rPr>
              <a:t>(DV+SV+RV)*average value of transaction*commission rate</a:t>
            </a:r>
            <a:endParaRPr sz="1400" dirty="0">
              <a:solidFill>
                <a:schemeClr val="dk1"/>
              </a:solidFill>
              <a:latin typeface="Corbel" panose="020B0503020204020204" pitchFamily="34" charset="0"/>
            </a:endParaRPr>
          </a:p>
          <a:p>
            <a:pPr marL="0" lvl="0" indent="0" algn="l" rtl="0">
              <a:spcBef>
                <a:spcPts val="1600"/>
              </a:spcBef>
              <a:spcAft>
                <a:spcPts val="0"/>
              </a:spcAft>
              <a:buNone/>
            </a:pPr>
            <a:r>
              <a:rPr lang="zh-TW" dirty="0">
                <a:solidFill>
                  <a:schemeClr val="dk1"/>
                </a:solidFill>
                <a:latin typeface="Corbel" panose="020B0503020204020204" pitchFamily="34" charset="0"/>
              </a:rPr>
              <a:t>AD Revenue = Search AD + Display AD</a:t>
            </a:r>
            <a:endParaRPr dirty="0">
              <a:solidFill>
                <a:schemeClr val="dk1"/>
              </a:solidFill>
              <a:latin typeface="Corbel" panose="020B0503020204020204" pitchFamily="34" charset="0"/>
            </a:endParaRPr>
          </a:p>
          <a:p>
            <a:pPr marL="0" lvl="0" indent="0" algn="l" rtl="0">
              <a:spcBef>
                <a:spcPts val="1600"/>
              </a:spcBef>
              <a:spcAft>
                <a:spcPts val="0"/>
              </a:spcAft>
              <a:buNone/>
            </a:pPr>
            <a:r>
              <a:rPr lang="zh-TW" dirty="0">
                <a:solidFill>
                  <a:schemeClr val="dk1"/>
                </a:solidFill>
                <a:latin typeface="Corbel" panose="020B0503020204020204" pitchFamily="34" charset="0"/>
              </a:rPr>
              <a:t>Membership Revenue = Membership*3000</a:t>
            </a:r>
            <a:br>
              <a:rPr lang="en-US" altLang="zh-TW" dirty="0">
                <a:solidFill>
                  <a:schemeClr val="dk1"/>
                </a:solidFill>
                <a:latin typeface="Corbel" panose="020B0503020204020204" pitchFamily="34" charset="0"/>
              </a:rPr>
            </a:br>
            <a:endParaRPr lang="en-US" altLang="zh-TW" dirty="0">
              <a:solidFill>
                <a:schemeClr val="dk1"/>
              </a:solidFill>
              <a:latin typeface="Corbel" panose="020B0503020204020204" pitchFamily="34" charset="0"/>
            </a:endParaRPr>
          </a:p>
          <a:p>
            <a:pPr marL="0" lvl="0" indent="0" algn="l" rtl="0">
              <a:spcBef>
                <a:spcPts val="1600"/>
              </a:spcBef>
              <a:spcAft>
                <a:spcPts val="0"/>
              </a:spcAft>
              <a:buNone/>
            </a:pPr>
            <a:r>
              <a:rPr lang="zh-TW" dirty="0">
                <a:solidFill>
                  <a:schemeClr val="dk1"/>
                </a:solidFill>
                <a:highlight>
                  <a:srgbClr val="FFF2CC"/>
                </a:highlight>
                <a:latin typeface="Corbel" panose="020B0503020204020204" pitchFamily="34" charset="0"/>
              </a:rPr>
              <a:t>Total Revenue = Sales Reveune + AD Revenue + Membership Revenue</a:t>
            </a:r>
            <a:endParaRPr dirty="0">
              <a:solidFill>
                <a:schemeClr val="dk1"/>
              </a:solidFill>
              <a:latin typeface="Corbel" panose="020B0503020204020204" pitchFamily="34" charset="0"/>
            </a:endParaRPr>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grpSp>
        <p:nvGrpSpPr>
          <p:cNvPr id="14" name="Group 13">
            <a:extLst>
              <a:ext uri="{FF2B5EF4-FFF2-40B4-BE49-F238E27FC236}">
                <a16:creationId xmlns:a16="http://schemas.microsoft.com/office/drawing/2014/main" id="{057BBFD2-DB1A-464D-838B-AD9FDFCF8967}"/>
              </a:ext>
            </a:extLst>
          </p:cNvPr>
          <p:cNvGrpSpPr/>
          <p:nvPr/>
        </p:nvGrpSpPr>
        <p:grpSpPr>
          <a:xfrm>
            <a:off x="777163" y="1257770"/>
            <a:ext cx="8520600" cy="572700"/>
            <a:chOff x="777163" y="1479938"/>
            <a:chExt cx="8520600" cy="572700"/>
          </a:xfrm>
        </p:grpSpPr>
        <p:sp>
          <p:nvSpPr>
            <p:cNvPr id="8" name="Google Shape;107;p26">
              <a:extLst>
                <a:ext uri="{FF2B5EF4-FFF2-40B4-BE49-F238E27FC236}">
                  <a16:creationId xmlns:a16="http://schemas.microsoft.com/office/drawing/2014/main" id="{022A25CA-1EAE-B640-B4C2-EACBB75729B3}"/>
                </a:ext>
              </a:extLst>
            </p:cNvPr>
            <p:cNvSpPr txBox="1">
              <a:spLocks/>
            </p:cNvSpPr>
            <p:nvPr/>
          </p:nvSpPr>
          <p:spPr>
            <a:xfrm>
              <a:off x="777163" y="1479938"/>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altLang="zh-TW" sz="2400" dirty="0">
                  <a:latin typeface="Corbel" panose="020B0503020204020204" pitchFamily="34" charset="0"/>
                </a:rPr>
                <a:t>Calculate Revenue Channel</a:t>
              </a:r>
              <a:r>
                <a:rPr lang="en-US" altLang="zh-TW" sz="2400" dirty="0"/>
                <a:t>s</a:t>
              </a:r>
              <a:endParaRPr lang="en-US" sz="2400" dirty="0"/>
            </a:p>
          </p:txBody>
        </p:sp>
        <p:cxnSp>
          <p:nvCxnSpPr>
            <p:cNvPr id="11" name="直接连接符 12">
              <a:extLst>
                <a:ext uri="{FF2B5EF4-FFF2-40B4-BE49-F238E27FC236}">
                  <a16:creationId xmlns:a16="http://schemas.microsoft.com/office/drawing/2014/main" id="{2DEC244D-3A1C-F348-AF2B-81B74AD12C22}"/>
                </a:ext>
              </a:extLst>
            </p:cNvPr>
            <p:cNvCxnSpPr>
              <a:cxnSpLocks/>
            </p:cNvCxnSpPr>
            <p:nvPr/>
          </p:nvCxnSpPr>
          <p:spPr>
            <a:xfrm>
              <a:off x="862861" y="2052638"/>
              <a:ext cx="350079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12" name="直接连接符 57">
              <a:extLst>
                <a:ext uri="{FF2B5EF4-FFF2-40B4-BE49-F238E27FC236}">
                  <a16:creationId xmlns:a16="http://schemas.microsoft.com/office/drawing/2014/main" id="{114A1EBE-F391-574D-92E8-CB0C0F836FBE}"/>
                </a:ext>
              </a:extLst>
            </p:cNvPr>
            <p:cNvCxnSpPr/>
            <p:nvPr/>
          </p:nvCxnSpPr>
          <p:spPr>
            <a:xfrm>
              <a:off x="858186" y="2052638"/>
              <a:ext cx="427924" cy="0"/>
            </a:xfrm>
            <a:prstGeom prst="line">
              <a:avLst/>
            </a:prstGeom>
            <a:ln w="76200">
              <a:solidFill>
                <a:srgbClr val="40404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7"/>
          <p:cNvPicPr preferRelativeResize="0"/>
          <p:nvPr/>
        </p:nvPicPr>
        <p:blipFill>
          <a:blip r:embed="rId3">
            <a:alphaModFix/>
          </a:blip>
          <a:stretch>
            <a:fillRect/>
          </a:stretch>
        </p:blipFill>
        <p:spPr>
          <a:xfrm>
            <a:off x="511329" y="456"/>
            <a:ext cx="8198694" cy="5142597"/>
          </a:xfrm>
          <a:prstGeom prst="rect">
            <a:avLst/>
          </a:prstGeom>
          <a:noFill/>
          <a:ln>
            <a:noFill/>
          </a:ln>
        </p:spPr>
      </p:pic>
      <p:pic>
        <p:nvPicPr>
          <p:cNvPr id="114" name="Google Shape;114;p27"/>
          <p:cNvPicPr preferRelativeResize="0"/>
          <p:nvPr/>
        </p:nvPicPr>
        <p:blipFill>
          <a:blip r:embed="rId4">
            <a:alphaModFix/>
          </a:blip>
          <a:stretch>
            <a:fillRect/>
          </a:stretch>
        </p:blipFill>
        <p:spPr>
          <a:xfrm>
            <a:off x="511100" y="0"/>
            <a:ext cx="8199150" cy="5143501"/>
          </a:xfrm>
          <a:prstGeom prst="rect">
            <a:avLst/>
          </a:prstGeom>
          <a:noFill/>
          <a:ln>
            <a:noFill/>
          </a:ln>
        </p:spPr>
      </p:pic>
      <p:pic>
        <p:nvPicPr>
          <p:cNvPr id="115" name="Google Shape;115;p27"/>
          <p:cNvPicPr preferRelativeResize="0"/>
          <p:nvPr/>
        </p:nvPicPr>
        <p:blipFill>
          <a:blip r:embed="rId5">
            <a:alphaModFix/>
          </a:blip>
          <a:stretch>
            <a:fillRect/>
          </a:stretch>
        </p:blipFill>
        <p:spPr>
          <a:xfrm>
            <a:off x="511329" y="456"/>
            <a:ext cx="8198694" cy="5142597"/>
          </a:xfrm>
          <a:prstGeom prst="rect">
            <a:avLst/>
          </a:prstGeom>
          <a:noFill/>
          <a:ln>
            <a:noFill/>
          </a:ln>
        </p:spPr>
      </p:pic>
      <p:pic>
        <p:nvPicPr>
          <p:cNvPr id="116" name="Google Shape;116;p27"/>
          <p:cNvPicPr preferRelativeResize="0"/>
          <p:nvPr/>
        </p:nvPicPr>
        <p:blipFill>
          <a:blip r:embed="rId6">
            <a:alphaModFix/>
          </a:blip>
          <a:stretch>
            <a:fillRect/>
          </a:stretch>
        </p:blipFill>
        <p:spPr>
          <a:xfrm>
            <a:off x="511329" y="463"/>
            <a:ext cx="8198694" cy="5142597"/>
          </a:xfrm>
          <a:prstGeom prst="rect">
            <a:avLst/>
          </a:prstGeom>
          <a:noFill/>
          <a:ln>
            <a:noFill/>
          </a:ln>
        </p:spPr>
      </p:pic>
      <p:pic>
        <p:nvPicPr>
          <p:cNvPr id="117" name="Google Shape;117;p27"/>
          <p:cNvPicPr preferRelativeResize="0"/>
          <p:nvPr/>
        </p:nvPicPr>
        <p:blipFill>
          <a:blip r:embed="rId7">
            <a:alphaModFix/>
          </a:blip>
          <a:stretch>
            <a:fillRect/>
          </a:stretch>
        </p:blipFill>
        <p:spPr>
          <a:xfrm>
            <a:off x="511329" y="469"/>
            <a:ext cx="8198694" cy="5142597"/>
          </a:xfrm>
          <a:prstGeom prst="rect">
            <a:avLst/>
          </a:prstGeom>
          <a:noFill/>
          <a:ln>
            <a:noFill/>
          </a:ln>
        </p:spPr>
      </p:pic>
      <p:sp>
        <p:nvSpPr>
          <p:cNvPr id="118" name="Google Shape;118;p27"/>
          <p:cNvSpPr/>
          <p:nvPr/>
        </p:nvSpPr>
        <p:spPr>
          <a:xfrm>
            <a:off x="2906068" y="3542572"/>
            <a:ext cx="417900" cy="231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7"/>
          <p:cNvSpPr/>
          <p:nvPr/>
        </p:nvSpPr>
        <p:spPr>
          <a:xfrm>
            <a:off x="5057912" y="3170881"/>
            <a:ext cx="417900" cy="231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7"/>
          <p:cNvSpPr/>
          <p:nvPr/>
        </p:nvSpPr>
        <p:spPr>
          <a:xfrm>
            <a:off x="7248157" y="2939808"/>
            <a:ext cx="417900" cy="231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7"/>
          <p:cNvSpPr/>
          <p:nvPr/>
        </p:nvSpPr>
        <p:spPr>
          <a:xfrm>
            <a:off x="5654899" y="2768979"/>
            <a:ext cx="417900" cy="231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7"/>
          <p:cNvSpPr/>
          <p:nvPr/>
        </p:nvSpPr>
        <p:spPr>
          <a:xfrm>
            <a:off x="1221147" y="3894104"/>
            <a:ext cx="417900" cy="231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7"/>
          <p:cNvSpPr/>
          <p:nvPr/>
        </p:nvSpPr>
        <p:spPr>
          <a:xfrm>
            <a:off x="3197025" y="4045200"/>
            <a:ext cx="467700" cy="8373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7"/>
          <p:cNvSpPr txBox="1"/>
          <p:nvPr/>
        </p:nvSpPr>
        <p:spPr>
          <a:xfrm>
            <a:off x="1413375" y="4045200"/>
            <a:ext cx="12168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10/1</a:t>
            </a:r>
            <a:endParaRPr/>
          </a:p>
          <a:p>
            <a:pPr marL="0" lvl="0" indent="0" algn="l" rtl="0">
              <a:spcBef>
                <a:spcPts val="0"/>
              </a:spcBef>
              <a:spcAft>
                <a:spcPts val="0"/>
              </a:spcAft>
              <a:buNone/>
            </a:pPr>
            <a:r>
              <a:rPr lang="zh-TW"/>
              <a:t>National Day</a:t>
            </a:r>
            <a:endParaRPr/>
          </a:p>
        </p:txBody>
      </p:sp>
      <p:sp>
        <p:nvSpPr>
          <p:cNvPr id="125" name="Google Shape;125;p27"/>
          <p:cNvSpPr txBox="1"/>
          <p:nvPr/>
        </p:nvSpPr>
        <p:spPr>
          <a:xfrm>
            <a:off x="2856900" y="3260050"/>
            <a:ext cx="16086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1/1 New Year</a:t>
            </a:r>
            <a:endParaRPr/>
          </a:p>
        </p:txBody>
      </p:sp>
      <p:sp>
        <p:nvSpPr>
          <p:cNvPr id="126" name="Google Shape;126;p27"/>
          <p:cNvSpPr txBox="1"/>
          <p:nvPr/>
        </p:nvSpPr>
        <p:spPr>
          <a:xfrm>
            <a:off x="3767700" y="4242600"/>
            <a:ext cx="24267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1/19~2/7 Chinese New Year</a:t>
            </a:r>
            <a:endParaRPr/>
          </a:p>
        </p:txBody>
      </p:sp>
      <p:sp>
        <p:nvSpPr>
          <p:cNvPr id="127" name="Google Shape;127;p27"/>
          <p:cNvSpPr txBox="1"/>
          <p:nvPr/>
        </p:nvSpPr>
        <p:spPr>
          <a:xfrm>
            <a:off x="4907150" y="3476375"/>
            <a:ext cx="16086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5/1 Labor Day</a:t>
            </a:r>
            <a:endParaRPr/>
          </a:p>
        </p:txBody>
      </p:sp>
      <p:sp>
        <p:nvSpPr>
          <p:cNvPr id="128" name="Google Shape;128;p27"/>
          <p:cNvSpPr txBox="1"/>
          <p:nvPr/>
        </p:nvSpPr>
        <p:spPr>
          <a:xfrm>
            <a:off x="5731100" y="2958200"/>
            <a:ext cx="21813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6/6 Dragon Boat </a:t>
            </a:r>
            <a:endParaRPr/>
          </a:p>
          <a:p>
            <a:pPr marL="0" lvl="0" indent="0" algn="l" rtl="0">
              <a:spcBef>
                <a:spcPts val="0"/>
              </a:spcBef>
              <a:spcAft>
                <a:spcPts val="0"/>
              </a:spcAft>
              <a:buNone/>
            </a:pPr>
            <a:r>
              <a:rPr lang="zh-TW"/>
              <a:t>Festival</a:t>
            </a:r>
            <a:endParaRPr/>
          </a:p>
        </p:txBody>
      </p:sp>
      <p:sp>
        <p:nvSpPr>
          <p:cNvPr id="129" name="Google Shape;129;p27"/>
          <p:cNvSpPr txBox="1"/>
          <p:nvPr/>
        </p:nvSpPr>
        <p:spPr>
          <a:xfrm>
            <a:off x="7248150" y="3260050"/>
            <a:ext cx="1608600" cy="4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t>9/12 Mid-Autumn Festival</a:t>
            </a:r>
            <a:endParaRPr/>
          </a:p>
        </p:txBody>
      </p:sp>
      <p:sp>
        <p:nvSpPr>
          <p:cNvPr id="130" name="Google Shape;130;p27"/>
          <p:cNvSpPr/>
          <p:nvPr/>
        </p:nvSpPr>
        <p:spPr>
          <a:xfrm>
            <a:off x="1511700" y="1499425"/>
            <a:ext cx="712800" cy="381000"/>
          </a:xfrm>
          <a:prstGeom prst="rightArrow">
            <a:avLst>
              <a:gd name="adj1" fmla="val 50000"/>
              <a:gd name="adj2" fmla="val 50000"/>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7"/>
          <p:cNvSpPr/>
          <p:nvPr/>
        </p:nvSpPr>
        <p:spPr>
          <a:xfrm>
            <a:off x="1511700" y="2475275"/>
            <a:ext cx="712800" cy="381000"/>
          </a:xfrm>
          <a:prstGeom prst="rightArrow">
            <a:avLst>
              <a:gd name="adj1" fmla="val 50000"/>
              <a:gd name="adj2" fmla="val 50000"/>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3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13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23"/>
                                        </p:tgtEl>
                                        <p:attrNameLst>
                                          <p:attrName>style.visibility</p:attrName>
                                        </p:attrNameLst>
                                      </p:cBhvr>
                                      <p:to>
                                        <p:strVal val="visible"/>
                                      </p:to>
                                    </p:set>
                                    <p:animEffect transition="in" filter="fade">
                                      <p:cBhvr>
                                        <p:cTn id="39" dur="400"/>
                                        <p:tgtEl>
                                          <p:spTgt spid="12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18"/>
                                        </p:tgtEl>
                                        <p:attrNameLst>
                                          <p:attrName>style.visibility</p:attrName>
                                        </p:attrNameLst>
                                      </p:cBhvr>
                                      <p:to>
                                        <p:strVal val="visible"/>
                                      </p:to>
                                    </p:set>
                                    <p:animEffect transition="in" filter="fade">
                                      <p:cBhvr>
                                        <p:cTn id="44" dur="400"/>
                                        <p:tgtEl>
                                          <p:spTgt spid="118"/>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1000"/>
                                        <p:tgtEl>
                                          <p:spTgt spid="119"/>
                                        </p:tgtEl>
                                      </p:cBhvr>
                                    </p:animEffect>
                                  </p:childTnLst>
                                </p:cTn>
                              </p:par>
                              <p:par>
                                <p:cTn id="48" presetID="10" presetClass="entr" presetSubtype="0" fill="hold" nodeType="withEffect">
                                  <p:stCondLst>
                                    <p:cond delay="0"/>
                                  </p:stCondLst>
                                  <p:childTnLst>
                                    <p:set>
                                      <p:cBhvr>
                                        <p:cTn id="49" dur="1" fill="hold">
                                          <p:stCondLst>
                                            <p:cond delay="0"/>
                                          </p:stCondLst>
                                        </p:cTn>
                                        <p:tgtEl>
                                          <p:spTgt spid="121"/>
                                        </p:tgtEl>
                                        <p:attrNameLst>
                                          <p:attrName>style.visibility</p:attrName>
                                        </p:attrNameLst>
                                      </p:cBhvr>
                                      <p:to>
                                        <p:strVal val="visible"/>
                                      </p:to>
                                    </p:set>
                                    <p:animEffect transition="in" filter="fade">
                                      <p:cBhvr>
                                        <p:cTn id="50" dur="1000"/>
                                        <p:tgtEl>
                                          <p:spTgt spid="121"/>
                                        </p:tgtEl>
                                      </p:cBhvr>
                                    </p:animEffect>
                                  </p:childTnLst>
                                </p:cTn>
                              </p:par>
                              <p:par>
                                <p:cTn id="51" presetID="10" presetClass="entr" presetSubtype="0" fill="hold" nodeType="withEffect">
                                  <p:stCondLst>
                                    <p:cond delay="0"/>
                                  </p:stCondLst>
                                  <p:childTnLst>
                                    <p:set>
                                      <p:cBhvr>
                                        <p:cTn id="52" dur="1" fill="hold">
                                          <p:stCondLst>
                                            <p:cond delay="0"/>
                                          </p:stCondLst>
                                        </p:cTn>
                                        <p:tgtEl>
                                          <p:spTgt spid="122"/>
                                        </p:tgtEl>
                                        <p:attrNameLst>
                                          <p:attrName>style.visibility</p:attrName>
                                        </p:attrNameLst>
                                      </p:cBhvr>
                                      <p:to>
                                        <p:strVal val="visible"/>
                                      </p:to>
                                    </p:set>
                                    <p:animEffect transition="in" filter="fade">
                                      <p:cBhvr>
                                        <p:cTn id="53" dur="1000"/>
                                        <p:tgtEl>
                                          <p:spTgt spid="122"/>
                                        </p:tgtEl>
                                      </p:cBhvr>
                                    </p:animEffect>
                                  </p:childTnLst>
                                </p:cTn>
                              </p:par>
                              <p:par>
                                <p:cTn id="54" presetID="10" presetClass="entr" presetSubtype="0" fill="hold" nodeType="withEffect">
                                  <p:stCondLst>
                                    <p:cond delay="0"/>
                                  </p:stCondLst>
                                  <p:childTnLst>
                                    <p:set>
                                      <p:cBhvr>
                                        <p:cTn id="55" dur="1" fill="hold">
                                          <p:stCondLst>
                                            <p:cond delay="0"/>
                                          </p:stCondLst>
                                        </p:cTn>
                                        <p:tgtEl>
                                          <p:spTgt spid="120"/>
                                        </p:tgtEl>
                                        <p:attrNameLst>
                                          <p:attrName>style.visibility</p:attrName>
                                        </p:attrNameLst>
                                      </p:cBhvr>
                                      <p:to>
                                        <p:strVal val="visible"/>
                                      </p:to>
                                    </p:set>
                                    <p:animEffect transition="in" filter="fade">
                                      <p:cBhvr>
                                        <p:cTn id="56" dur="1000"/>
                                        <p:tgtEl>
                                          <p:spTgt spid="120"/>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2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12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2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27"/>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28"/>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29">
                                            <p:txEl>
                                              <p:pRg st="0" end="0"/>
                                            </p:txEl>
                                          </p:spTgt>
                                        </p:tgtEl>
                                        <p:attrNameLst>
                                          <p:attrName>style.visibility</p:attrName>
                                        </p:attrNameLst>
                                      </p:cBhvr>
                                      <p:to>
                                        <p:strVal val="visible"/>
                                      </p:to>
                                    </p:set>
                                    <p:animEffect transition="in" filter="fade">
                                      <p:cBhvr>
                                        <p:cTn id="81" dur="1"/>
                                        <p:tgtEl>
                                          <p:spTgt spid="12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5" name="Google Shape;136;p28">
            <a:extLst>
              <a:ext uri="{FF2B5EF4-FFF2-40B4-BE49-F238E27FC236}">
                <a16:creationId xmlns:a16="http://schemas.microsoft.com/office/drawing/2014/main" id="{8AB4602D-FAE9-694F-8497-D8BAA0BF0BCB}"/>
              </a:ext>
            </a:extLst>
          </p:cNvPr>
          <p:cNvPicPr preferRelativeResize="0"/>
          <p:nvPr/>
        </p:nvPicPr>
        <p:blipFill rotWithShape="1">
          <a:blip r:embed="rId3">
            <a:alphaModFix/>
          </a:blip>
          <a:srcRect l="15764" t="11473" r="16111" b="9780"/>
          <a:stretch/>
        </p:blipFill>
        <p:spPr>
          <a:xfrm>
            <a:off x="4629872" y="1678330"/>
            <a:ext cx="4442047" cy="3290634"/>
          </a:xfrm>
          <a:prstGeom prst="rect">
            <a:avLst/>
          </a:prstGeom>
          <a:noFill/>
          <a:ln>
            <a:noFill/>
          </a:ln>
        </p:spPr>
      </p:pic>
      <p:sp>
        <p:nvSpPr>
          <p:cNvPr id="107" name="Google Shape;107;p26"/>
          <p:cNvSpPr txBox="1">
            <a:spLocks noGrp="1"/>
          </p:cNvSpPr>
          <p:nvPr>
            <p:ph type="title"/>
          </p:nvPr>
        </p:nvSpPr>
        <p:spPr>
          <a:xfrm>
            <a:off x="429376" y="338459"/>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Corbel" panose="020B0503020204020204" pitchFamily="34" charset="0"/>
              </a:rPr>
              <a:t>Introduction of Dataset</a:t>
            </a:r>
            <a:endParaRPr b="1" dirty="0"/>
          </a:p>
        </p:txBody>
      </p:sp>
      <p:sp>
        <p:nvSpPr>
          <p:cNvPr id="4" name="矩形 16">
            <a:extLst>
              <a:ext uri="{FF2B5EF4-FFF2-40B4-BE49-F238E27FC236}">
                <a16:creationId xmlns:a16="http://schemas.microsoft.com/office/drawing/2014/main" id="{01900D99-DD94-474F-8E5B-1E4A68CE077D}"/>
              </a:ext>
            </a:extLst>
          </p:cNvPr>
          <p:cNvSpPr/>
          <p:nvPr/>
        </p:nvSpPr>
        <p:spPr>
          <a:xfrm>
            <a:off x="0" y="338459"/>
            <a:ext cx="176213" cy="533400"/>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grpSp>
        <p:nvGrpSpPr>
          <p:cNvPr id="14" name="Group 13">
            <a:extLst>
              <a:ext uri="{FF2B5EF4-FFF2-40B4-BE49-F238E27FC236}">
                <a16:creationId xmlns:a16="http://schemas.microsoft.com/office/drawing/2014/main" id="{057BBFD2-DB1A-464D-838B-AD9FDFCF8967}"/>
              </a:ext>
            </a:extLst>
          </p:cNvPr>
          <p:cNvGrpSpPr/>
          <p:nvPr/>
        </p:nvGrpSpPr>
        <p:grpSpPr>
          <a:xfrm>
            <a:off x="777163" y="1190074"/>
            <a:ext cx="8520600" cy="572700"/>
            <a:chOff x="777163" y="1479938"/>
            <a:chExt cx="8520600" cy="572700"/>
          </a:xfrm>
        </p:grpSpPr>
        <p:sp>
          <p:nvSpPr>
            <p:cNvPr id="8" name="Google Shape;107;p26">
              <a:extLst>
                <a:ext uri="{FF2B5EF4-FFF2-40B4-BE49-F238E27FC236}">
                  <a16:creationId xmlns:a16="http://schemas.microsoft.com/office/drawing/2014/main" id="{022A25CA-1EAE-B640-B4C2-EACBB75729B3}"/>
                </a:ext>
              </a:extLst>
            </p:cNvPr>
            <p:cNvSpPr txBox="1">
              <a:spLocks/>
            </p:cNvSpPr>
            <p:nvPr/>
          </p:nvSpPr>
          <p:spPr>
            <a:xfrm>
              <a:off x="777163" y="1479938"/>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altLang="zh-TW" sz="2400" dirty="0">
                  <a:latin typeface="Corbel" panose="020B0503020204020204" pitchFamily="34" charset="0"/>
                </a:rPr>
                <a:t>Revenue Pie Chart</a:t>
              </a:r>
              <a:endParaRPr lang="en-US" sz="2400" dirty="0"/>
            </a:p>
          </p:txBody>
        </p:sp>
        <p:cxnSp>
          <p:nvCxnSpPr>
            <p:cNvPr id="11" name="直接连接符 12">
              <a:extLst>
                <a:ext uri="{FF2B5EF4-FFF2-40B4-BE49-F238E27FC236}">
                  <a16:creationId xmlns:a16="http://schemas.microsoft.com/office/drawing/2014/main" id="{2DEC244D-3A1C-F348-AF2B-81B74AD12C22}"/>
                </a:ext>
              </a:extLst>
            </p:cNvPr>
            <p:cNvCxnSpPr>
              <a:cxnSpLocks/>
            </p:cNvCxnSpPr>
            <p:nvPr/>
          </p:nvCxnSpPr>
          <p:spPr>
            <a:xfrm>
              <a:off x="862861" y="2052638"/>
              <a:ext cx="350079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12" name="直接连接符 57">
              <a:extLst>
                <a:ext uri="{FF2B5EF4-FFF2-40B4-BE49-F238E27FC236}">
                  <a16:creationId xmlns:a16="http://schemas.microsoft.com/office/drawing/2014/main" id="{114A1EBE-F391-574D-92E8-CB0C0F836FBE}"/>
                </a:ext>
              </a:extLst>
            </p:cNvPr>
            <p:cNvCxnSpPr/>
            <p:nvPr/>
          </p:nvCxnSpPr>
          <p:spPr>
            <a:xfrm>
              <a:off x="858186" y="2052638"/>
              <a:ext cx="427924" cy="0"/>
            </a:xfrm>
            <a:prstGeom prst="line">
              <a:avLst/>
            </a:prstGeom>
            <a:ln w="76200">
              <a:solidFill>
                <a:srgbClr val="404040"/>
              </a:solidFill>
            </a:ln>
          </p:spPr>
          <p:style>
            <a:lnRef idx="1">
              <a:schemeClr val="accent1"/>
            </a:lnRef>
            <a:fillRef idx="0">
              <a:schemeClr val="accent1"/>
            </a:fillRef>
            <a:effectRef idx="0">
              <a:schemeClr val="accent1"/>
            </a:effectRef>
            <a:fontRef idx="minor">
              <a:schemeClr val="tx1"/>
            </a:fontRef>
          </p:style>
        </p:cxnSp>
      </p:grpSp>
      <p:sp>
        <p:nvSpPr>
          <p:cNvPr id="13" name="Google Shape;138;p28">
            <a:extLst>
              <a:ext uri="{FF2B5EF4-FFF2-40B4-BE49-F238E27FC236}">
                <a16:creationId xmlns:a16="http://schemas.microsoft.com/office/drawing/2014/main" id="{4E318A2D-E281-6547-81AF-BF41A1059714}"/>
              </a:ext>
            </a:extLst>
          </p:cNvPr>
          <p:cNvSpPr txBox="1">
            <a:spLocks/>
          </p:cNvSpPr>
          <p:nvPr/>
        </p:nvSpPr>
        <p:spPr>
          <a:xfrm>
            <a:off x="777163" y="1872033"/>
            <a:ext cx="5079627"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buClr>
                <a:schemeClr val="dk1"/>
              </a:buClr>
              <a:buSzPts val="1100"/>
              <a:buFont typeface="Arial"/>
              <a:buNone/>
            </a:pPr>
            <a:r>
              <a:rPr lang="en-US" altLang="zh-TW" dirty="0">
                <a:latin typeface="Corbel" panose="020B0503020204020204" pitchFamily="34" charset="0"/>
              </a:rPr>
              <a:t>Membership Revenue is 82.18% of Total Revenue</a:t>
            </a:r>
            <a:endParaRPr lang="en-US" dirty="0">
              <a:latin typeface="Corbel" panose="020B0503020204020204" pitchFamily="34" charset="0"/>
            </a:endParaRPr>
          </a:p>
          <a:p>
            <a:pPr marL="0" indent="0">
              <a:spcBef>
                <a:spcPts val="1600"/>
              </a:spcBef>
              <a:buFont typeface="Arial"/>
              <a:buNone/>
            </a:pPr>
            <a:r>
              <a:rPr lang="en-US" altLang="zh-TW" dirty="0">
                <a:latin typeface="Corbel" panose="020B0503020204020204" pitchFamily="34" charset="0"/>
              </a:rPr>
              <a:t>Commission Revenue is 14.34%</a:t>
            </a:r>
            <a:endParaRPr lang="en-US" dirty="0">
              <a:latin typeface="Corbel" panose="020B0503020204020204" pitchFamily="34" charset="0"/>
            </a:endParaRPr>
          </a:p>
          <a:p>
            <a:pPr marL="0" indent="0">
              <a:spcBef>
                <a:spcPts val="1600"/>
              </a:spcBef>
              <a:spcAft>
                <a:spcPts val="1600"/>
              </a:spcAft>
              <a:buFont typeface="Arial"/>
              <a:buNone/>
            </a:pPr>
            <a:r>
              <a:rPr lang="en-US" altLang="zh-TW" dirty="0">
                <a:latin typeface="Corbel" panose="020B0503020204020204" pitchFamily="34" charset="0"/>
              </a:rPr>
              <a:t>AD Revenue is 3.47%</a:t>
            </a:r>
            <a:endParaRPr lang="en-US" dirty="0">
              <a:latin typeface="Corbel" panose="020B0503020204020204" pitchFamily="34" charset="0"/>
            </a:endParaRPr>
          </a:p>
        </p:txBody>
      </p:sp>
    </p:spTree>
    <p:extLst>
      <p:ext uri="{BB962C8B-B14F-4D97-AF65-F5344CB8AC3E}">
        <p14:creationId xmlns:p14="http://schemas.microsoft.com/office/powerpoint/2010/main" val="110898458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14:presetBounceEnd="60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3" name="矩形 12">
            <a:extLst>
              <a:ext uri="{FF2B5EF4-FFF2-40B4-BE49-F238E27FC236}">
                <a16:creationId xmlns:a16="http://schemas.microsoft.com/office/drawing/2014/main" id="{4ADCEF33-5E1B-EB46-ABBA-E572BC767D9C}"/>
              </a:ext>
            </a:extLst>
          </p:cNvPr>
          <p:cNvSpPr/>
          <p:nvPr/>
        </p:nvSpPr>
        <p:spPr>
          <a:xfrm rot="5400000">
            <a:off x="3092608" y="-2278045"/>
            <a:ext cx="2958784" cy="9144000"/>
          </a:xfrm>
          <a:prstGeom prst="rect">
            <a:avLst/>
          </a:prstGeom>
          <a:solidFill>
            <a:srgbClr val="F3C915">
              <a:alpha val="8313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50"/>
          </a:p>
        </p:txBody>
      </p:sp>
      <p:sp>
        <p:nvSpPr>
          <p:cNvPr id="143" name="Google Shape;143;p29"/>
          <p:cNvSpPr txBox="1">
            <a:spLocks noGrp="1"/>
          </p:cNvSpPr>
          <p:nvPr>
            <p:ph type="title"/>
          </p:nvPr>
        </p:nvSpPr>
        <p:spPr>
          <a:xfrm>
            <a:off x="157448" y="2234420"/>
            <a:ext cx="8520600" cy="841800"/>
          </a:xfrm>
          <a:prstGeom prst="rect">
            <a:avLst/>
          </a:prstGeom>
        </p:spPr>
        <p:txBody>
          <a:bodyPr spcFirstLastPara="1" wrap="square" lIns="91425" tIns="91425" rIns="91425" bIns="91425" anchor="ctr" anchorCtr="0">
            <a:noAutofit/>
          </a:bodyPr>
          <a:lstStyle/>
          <a:p>
            <a:pPr marL="457200" lvl="0" indent="0" rtl="0">
              <a:spcBef>
                <a:spcPts val="0"/>
              </a:spcBef>
              <a:spcAft>
                <a:spcPts val="0"/>
              </a:spcAft>
              <a:buNone/>
            </a:pPr>
            <a:r>
              <a:rPr lang="zh-TW" b="1" dirty="0">
                <a:latin typeface="Corbel" panose="020B0503020204020204" pitchFamily="34" charset="0"/>
              </a:rPr>
              <a:t>Exploratory Data Analysis</a:t>
            </a:r>
            <a:br>
              <a:rPr lang="en-US" altLang="zh-TW" b="1" dirty="0">
                <a:latin typeface="Corbel" panose="020B0503020204020204" pitchFamily="34" charset="0"/>
              </a:rPr>
            </a:br>
            <a:br>
              <a:rPr lang="en-US" altLang="zh-TW" b="1" dirty="0">
                <a:latin typeface="Corbel" panose="020B0503020204020204" pitchFamily="34" charset="0"/>
              </a:rPr>
            </a:br>
            <a:r>
              <a:rPr lang="zh-TW" sz="2400" dirty="0">
                <a:latin typeface="Corbel" panose="020B0503020204020204" pitchFamily="34" charset="0"/>
              </a:rPr>
              <a:t>Direct, Search and Referral</a:t>
            </a:r>
            <a:endParaRPr sz="2400" dirty="0">
              <a:latin typeface="Corbel" panose="020B0503020204020204" pitchFamily="34" charset="0"/>
            </a:endParaRPr>
          </a:p>
        </p:txBody>
      </p:sp>
      <p:cxnSp>
        <p:nvCxnSpPr>
          <p:cNvPr id="6" name="直接连接符 3">
            <a:extLst>
              <a:ext uri="{FF2B5EF4-FFF2-40B4-BE49-F238E27FC236}">
                <a16:creationId xmlns:a16="http://schemas.microsoft.com/office/drawing/2014/main" id="{043BB323-22DD-7849-A643-E5169D5BE61C}"/>
              </a:ext>
            </a:extLst>
          </p:cNvPr>
          <p:cNvCxnSpPr/>
          <p:nvPr/>
        </p:nvCxnSpPr>
        <p:spPr>
          <a:xfrm>
            <a:off x="4463298" y="2697004"/>
            <a:ext cx="424543" cy="0"/>
          </a:xfrm>
          <a:prstGeom prst="line">
            <a:avLst/>
          </a:prstGeom>
          <a:ln w="88900">
            <a:solidFill>
              <a:srgbClr val="40404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30"/>
          <p:cNvPicPr preferRelativeResize="0"/>
          <p:nvPr/>
        </p:nvPicPr>
        <p:blipFill>
          <a:blip r:embed="rId3">
            <a:alphaModFix/>
          </a:blip>
          <a:stretch>
            <a:fillRect/>
          </a:stretch>
        </p:blipFill>
        <p:spPr>
          <a:xfrm>
            <a:off x="0" y="99731"/>
            <a:ext cx="9144000" cy="504376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31"/>
          <p:cNvPicPr preferRelativeResize="0"/>
          <p:nvPr/>
        </p:nvPicPr>
        <p:blipFill>
          <a:blip r:embed="rId3">
            <a:alphaModFix/>
          </a:blip>
          <a:stretch>
            <a:fillRect/>
          </a:stretch>
        </p:blipFill>
        <p:spPr>
          <a:xfrm>
            <a:off x="566530" y="144117"/>
            <a:ext cx="8091108" cy="4999383"/>
          </a:xfrm>
          <a:prstGeom prst="rect">
            <a:avLst/>
          </a:prstGeom>
          <a:noFill/>
          <a:ln>
            <a:noFill/>
          </a:ln>
        </p:spPr>
      </p:pic>
      <p:pic>
        <p:nvPicPr>
          <p:cNvPr id="3" name="Picture 2">
            <a:extLst>
              <a:ext uri="{FF2B5EF4-FFF2-40B4-BE49-F238E27FC236}">
                <a16:creationId xmlns:a16="http://schemas.microsoft.com/office/drawing/2014/main" id="{217B7723-1402-0140-9B6E-6079AF7C4D76}"/>
              </a:ext>
            </a:extLst>
          </p:cNvPr>
          <p:cNvPicPr>
            <a:picLocks noChangeAspect="1"/>
          </p:cNvPicPr>
          <p:nvPr/>
        </p:nvPicPr>
        <p:blipFill>
          <a:blip r:embed="rId4"/>
          <a:stretch>
            <a:fillRect/>
          </a:stretch>
        </p:blipFill>
        <p:spPr>
          <a:xfrm>
            <a:off x="4990548" y="602146"/>
            <a:ext cx="2583070" cy="24522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4"/>
          <p:cNvSpPr txBox="1">
            <a:spLocks noGrp="1"/>
          </p:cNvSpPr>
          <p:nvPr>
            <p:ph type="title"/>
          </p:nvPr>
        </p:nvSpPr>
        <p:spPr>
          <a:xfrm>
            <a:off x="97096" y="863225"/>
            <a:ext cx="8520600" cy="841800"/>
          </a:xfrm>
          <a:prstGeom prst="rect">
            <a:avLst/>
          </a:prstGeom>
          <a:noFill/>
          <a:ln>
            <a:noFill/>
          </a:ln>
        </p:spPr>
        <p:txBody>
          <a:bodyPr spcFirstLastPara="1" wrap="square" lIns="91425" tIns="91425" rIns="91425" bIns="91425" anchor="ctr" anchorCtr="0">
            <a:noAutofit/>
          </a:bodyPr>
          <a:lstStyle/>
          <a:p>
            <a:pPr marL="457200" lvl="0" indent="0" algn="ctr" rtl="0">
              <a:lnSpc>
                <a:spcPct val="100000"/>
              </a:lnSpc>
              <a:spcBef>
                <a:spcPts val="0"/>
              </a:spcBef>
              <a:spcAft>
                <a:spcPts val="0"/>
              </a:spcAft>
              <a:buSzPts val="3600"/>
              <a:buNone/>
            </a:pPr>
            <a:r>
              <a:rPr lang="zh-TW" b="1" dirty="0">
                <a:latin typeface="Corbel" panose="020B0503020204020204" pitchFamily="34" charset="0"/>
              </a:rPr>
              <a:t>Exploratory Data Analysis</a:t>
            </a:r>
            <a:br>
              <a:rPr lang="zh-TW" b="1" dirty="0">
                <a:latin typeface="Corbel" panose="020B0503020204020204" pitchFamily="34" charset="0"/>
              </a:rPr>
            </a:br>
            <a:br>
              <a:rPr lang="zh-TW" b="1" dirty="0">
                <a:latin typeface="Corbel" panose="020B0503020204020204" pitchFamily="34" charset="0"/>
              </a:rPr>
            </a:br>
            <a:endParaRPr sz="2400" b="1" dirty="0">
              <a:latin typeface="Corbel" panose="020B0503020204020204" pitchFamily="34" charset="0"/>
            </a:endParaRPr>
          </a:p>
        </p:txBody>
      </p:sp>
      <p:grpSp>
        <p:nvGrpSpPr>
          <p:cNvPr id="2" name="Group 1">
            <a:extLst>
              <a:ext uri="{FF2B5EF4-FFF2-40B4-BE49-F238E27FC236}">
                <a16:creationId xmlns:a16="http://schemas.microsoft.com/office/drawing/2014/main" id="{D71DD208-BB85-4242-A89F-2B8C59C721E0}"/>
              </a:ext>
            </a:extLst>
          </p:cNvPr>
          <p:cNvGrpSpPr/>
          <p:nvPr/>
        </p:nvGrpSpPr>
        <p:grpSpPr>
          <a:xfrm>
            <a:off x="2226681" y="1573590"/>
            <a:ext cx="4857026" cy="853043"/>
            <a:chOff x="1601648" y="1589004"/>
            <a:chExt cx="6346210" cy="1706085"/>
          </a:xfrm>
        </p:grpSpPr>
        <p:sp>
          <p:nvSpPr>
            <p:cNvPr id="6" name="矩形 45">
              <a:extLst>
                <a:ext uri="{FF2B5EF4-FFF2-40B4-BE49-F238E27FC236}">
                  <a16:creationId xmlns:a16="http://schemas.microsoft.com/office/drawing/2014/main" id="{5FE7F217-7BDD-7446-88FE-1BD70ADFAAE6}"/>
                </a:ext>
              </a:extLst>
            </p:cNvPr>
            <p:cNvSpPr/>
            <p:nvPr/>
          </p:nvSpPr>
          <p:spPr>
            <a:xfrm>
              <a:off x="2791802" y="1589004"/>
              <a:ext cx="5156056" cy="17060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2400" dirty="0">
                  <a:solidFill>
                    <a:schemeClr val="tx1"/>
                  </a:solidFill>
                  <a:latin typeface="Corbel" panose="020B0503020204020204" pitchFamily="34" charset="0"/>
                </a:rPr>
                <a:t>Search &amp; Display AD</a:t>
              </a:r>
              <a:endParaRPr lang="zh-CN" altLang="en-US" sz="2400" dirty="0">
                <a:solidFill>
                  <a:schemeClr val="tx1"/>
                </a:solidFill>
                <a:latin typeface="Corbel" panose="020B0503020204020204" pitchFamily="34" charset="0"/>
              </a:endParaRPr>
            </a:p>
          </p:txBody>
        </p:sp>
        <p:sp>
          <p:nvSpPr>
            <p:cNvPr id="7" name="矩形 46">
              <a:extLst>
                <a:ext uri="{FF2B5EF4-FFF2-40B4-BE49-F238E27FC236}">
                  <a16:creationId xmlns:a16="http://schemas.microsoft.com/office/drawing/2014/main" id="{0BD701EA-25D2-9F48-BAFC-73732AEB7376}"/>
                </a:ext>
              </a:extLst>
            </p:cNvPr>
            <p:cNvSpPr/>
            <p:nvPr/>
          </p:nvSpPr>
          <p:spPr>
            <a:xfrm>
              <a:off x="1601648" y="1589004"/>
              <a:ext cx="1152665" cy="1706085"/>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3200" dirty="0">
                  <a:solidFill>
                    <a:schemeClr val="tx1"/>
                  </a:solidFill>
                  <a:latin typeface="Corbel" panose="020B0503020204020204" pitchFamily="34" charset="0"/>
                </a:rPr>
                <a:t>1</a:t>
              </a:r>
              <a:endParaRPr lang="zh-CN" altLang="en-US" sz="3200" dirty="0">
                <a:solidFill>
                  <a:schemeClr val="tx1"/>
                </a:solidFill>
                <a:latin typeface="Corbel" panose="020B0503020204020204" pitchFamily="34" charset="0"/>
              </a:endParaRPr>
            </a:p>
          </p:txBody>
        </p:sp>
        <p:sp>
          <p:nvSpPr>
            <p:cNvPr id="9" name="PA_矩形 41">
              <a:extLst>
                <a:ext uri="{FF2B5EF4-FFF2-40B4-BE49-F238E27FC236}">
                  <a16:creationId xmlns:a16="http://schemas.microsoft.com/office/drawing/2014/main" id="{8F196133-BDCB-1B41-9E74-B31732504FCB}"/>
                </a:ext>
              </a:extLst>
            </p:cNvPr>
            <p:cNvSpPr>
              <a:spLocks/>
            </p:cNvSpPr>
            <p:nvPr>
              <p:custDataLst>
                <p:tags r:id="rId3"/>
              </p:custDataLst>
            </p:nvPr>
          </p:nvSpPr>
          <p:spPr>
            <a:xfrm>
              <a:off x="1784198" y="1801988"/>
              <a:ext cx="825054" cy="128220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57">
              <a:extLst>
                <a:ext uri="{FF2B5EF4-FFF2-40B4-BE49-F238E27FC236}">
                  <a16:creationId xmlns:a16="http://schemas.microsoft.com/office/drawing/2014/main" id="{A9C85BA6-1314-B148-8F14-19CA580DD8D5}"/>
                </a:ext>
              </a:extLst>
            </p:cNvPr>
            <p:cNvSpPr/>
            <p:nvPr/>
          </p:nvSpPr>
          <p:spPr>
            <a:xfrm>
              <a:off x="3858196" y="2137712"/>
              <a:ext cx="4008883" cy="615554"/>
            </a:xfrm>
            <a:prstGeom prst="rect">
              <a:avLst/>
            </a:prstGeom>
          </p:spPr>
          <p:txBody>
            <a:bodyPr wrap="square">
              <a:spAutoFit/>
            </a:bodyPr>
            <a:lstStyle/>
            <a:p>
              <a:endParaRPr lang="zh-CN" altLang="en-US" dirty="0">
                <a:latin typeface="Century Gothic" panose="020B0502020202020204" pitchFamily="34" charset="0"/>
              </a:endParaRPr>
            </a:p>
          </p:txBody>
        </p:sp>
      </p:grpSp>
      <p:grpSp>
        <p:nvGrpSpPr>
          <p:cNvPr id="17" name="Group 16">
            <a:extLst>
              <a:ext uri="{FF2B5EF4-FFF2-40B4-BE49-F238E27FC236}">
                <a16:creationId xmlns:a16="http://schemas.microsoft.com/office/drawing/2014/main" id="{BA2FE462-95FF-7C48-9154-A806F7C5FAF7}"/>
              </a:ext>
            </a:extLst>
          </p:cNvPr>
          <p:cNvGrpSpPr/>
          <p:nvPr/>
        </p:nvGrpSpPr>
        <p:grpSpPr>
          <a:xfrm>
            <a:off x="2226681" y="2616272"/>
            <a:ext cx="4857026" cy="853043"/>
            <a:chOff x="1601648" y="1589004"/>
            <a:chExt cx="6346210" cy="1706085"/>
          </a:xfrm>
        </p:grpSpPr>
        <p:sp>
          <p:nvSpPr>
            <p:cNvPr id="18" name="矩形 45">
              <a:extLst>
                <a:ext uri="{FF2B5EF4-FFF2-40B4-BE49-F238E27FC236}">
                  <a16:creationId xmlns:a16="http://schemas.microsoft.com/office/drawing/2014/main" id="{AA352BEB-67B3-9246-A9D2-7195CB5DB6DD}"/>
                </a:ext>
              </a:extLst>
            </p:cNvPr>
            <p:cNvSpPr/>
            <p:nvPr/>
          </p:nvSpPr>
          <p:spPr>
            <a:xfrm>
              <a:off x="2791802" y="1589004"/>
              <a:ext cx="5156056" cy="17060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2400" dirty="0">
                  <a:solidFill>
                    <a:schemeClr val="tx1"/>
                  </a:solidFill>
                  <a:latin typeface="Corbel" panose="020B0503020204020204" pitchFamily="34" charset="0"/>
                </a:rPr>
                <a:t>Seller Community</a:t>
              </a:r>
              <a:endParaRPr lang="zh-CN" altLang="en-US" sz="2400" dirty="0">
                <a:solidFill>
                  <a:schemeClr val="tx1"/>
                </a:solidFill>
                <a:latin typeface="Corbel" panose="020B0503020204020204" pitchFamily="34" charset="0"/>
              </a:endParaRPr>
            </a:p>
          </p:txBody>
        </p:sp>
        <p:sp>
          <p:nvSpPr>
            <p:cNvPr id="19" name="矩形 46">
              <a:extLst>
                <a:ext uri="{FF2B5EF4-FFF2-40B4-BE49-F238E27FC236}">
                  <a16:creationId xmlns:a16="http://schemas.microsoft.com/office/drawing/2014/main" id="{2CED2E7A-0761-CF4A-A224-FF7B585922E3}"/>
                </a:ext>
              </a:extLst>
            </p:cNvPr>
            <p:cNvSpPr/>
            <p:nvPr/>
          </p:nvSpPr>
          <p:spPr>
            <a:xfrm>
              <a:off x="1601648" y="1589004"/>
              <a:ext cx="1152665" cy="1706085"/>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3200" dirty="0">
                  <a:solidFill>
                    <a:schemeClr val="tx1"/>
                  </a:solidFill>
                  <a:latin typeface="Corbel" panose="020B0503020204020204" pitchFamily="34" charset="0"/>
                </a:rPr>
                <a:t>2</a:t>
              </a:r>
              <a:endParaRPr lang="zh-CN" altLang="en-US" sz="3200" dirty="0">
                <a:solidFill>
                  <a:schemeClr val="tx1"/>
                </a:solidFill>
                <a:latin typeface="Corbel" panose="020B0503020204020204" pitchFamily="34" charset="0"/>
              </a:endParaRPr>
            </a:p>
          </p:txBody>
        </p:sp>
        <p:sp>
          <p:nvSpPr>
            <p:cNvPr id="20" name="PA_矩形 41">
              <a:extLst>
                <a:ext uri="{FF2B5EF4-FFF2-40B4-BE49-F238E27FC236}">
                  <a16:creationId xmlns:a16="http://schemas.microsoft.com/office/drawing/2014/main" id="{15C0ED3B-722F-504F-9422-EE03BCAA0094}"/>
                </a:ext>
              </a:extLst>
            </p:cNvPr>
            <p:cNvSpPr>
              <a:spLocks/>
            </p:cNvSpPr>
            <p:nvPr>
              <p:custDataLst>
                <p:tags r:id="rId2"/>
              </p:custDataLst>
            </p:nvPr>
          </p:nvSpPr>
          <p:spPr>
            <a:xfrm>
              <a:off x="1784198" y="1801988"/>
              <a:ext cx="825054" cy="128220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57">
              <a:extLst>
                <a:ext uri="{FF2B5EF4-FFF2-40B4-BE49-F238E27FC236}">
                  <a16:creationId xmlns:a16="http://schemas.microsoft.com/office/drawing/2014/main" id="{7F7DD563-9C74-2E42-95A6-A93FDFDD2C18}"/>
                </a:ext>
              </a:extLst>
            </p:cNvPr>
            <p:cNvSpPr/>
            <p:nvPr/>
          </p:nvSpPr>
          <p:spPr>
            <a:xfrm>
              <a:off x="3858196" y="2137712"/>
              <a:ext cx="4008883" cy="615554"/>
            </a:xfrm>
            <a:prstGeom prst="rect">
              <a:avLst/>
            </a:prstGeom>
          </p:spPr>
          <p:txBody>
            <a:bodyPr wrap="square">
              <a:spAutoFit/>
            </a:bodyPr>
            <a:lstStyle/>
            <a:p>
              <a:endParaRPr lang="zh-CN" altLang="en-US" dirty="0">
                <a:latin typeface="Century Gothic" panose="020B0502020202020204" pitchFamily="34" charset="0"/>
              </a:endParaRPr>
            </a:p>
          </p:txBody>
        </p:sp>
      </p:grpSp>
      <p:grpSp>
        <p:nvGrpSpPr>
          <p:cNvPr id="22" name="Group 21">
            <a:extLst>
              <a:ext uri="{FF2B5EF4-FFF2-40B4-BE49-F238E27FC236}">
                <a16:creationId xmlns:a16="http://schemas.microsoft.com/office/drawing/2014/main" id="{D76B1A32-F7B8-1F4A-ACFF-87E4F18CCF13}"/>
              </a:ext>
            </a:extLst>
          </p:cNvPr>
          <p:cNvGrpSpPr/>
          <p:nvPr/>
        </p:nvGrpSpPr>
        <p:grpSpPr>
          <a:xfrm>
            <a:off x="2226681" y="3638220"/>
            <a:ext cx="4857026" cy="853043"/>
            <a:chOff x="1601648" y="1589004"/>
            <a:chExt cx="6346210" cy="1706085"/>
          </a:xfrm>
        </p:grpSpPr>
        <p:sp>
          <p:nvSpPr>
            <p:cNvPr id="23" name="矩形 45">
              <a:extLst>
                <a:ext uri="{FF2B5EF4-FFF2-40B4-BE49-F238E27FC236}">
                  <a16:creationId xmlns:a16="http://schemas.microsoft.com/office/drawing/2014/main" id="{204BD8E1-CBB6-8140-8BBB-AE5AF2B0AC79}"/>
                </a:ext>
              </a:extLst>
            </p:cNvPr>
            <p:cNvSpPr/>
            <p:nvPr/>
          </p:nvSpPr>
          <p:spPr>
            <a:xfrm>
              <a:off x="2791802" y="1589004"/>
              <a:ext cx="5156056" cy="17060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2400" dirty="0">
                  <a:solidFill>
                    <a:schemeClr val="tx1"/>
                  </a:solidFill>
                  <a:latin typeface="Corbel" panose="020B0503020204020204" pitchFamily="34" charset="0"/>
                </a:rPr>
                <a:t>Membership</a:t>
              </a:r>
              <a:endParaRPr lang="zh-CN" altLang="en-US" sz="2400" dirty="0">
                <a:solidFill>
                  <a:schemeClr val="tx1"/>
                </a:solidFill>
                <a:latin typeface="Corbel" panose="020B0503020204020204" pitchFamily="34" charset="0"/>
              </a:endParaRPr>
            </a:p>
          </p:txBody>
        </p:sp>
        <p:sp>
          <p:nvSpPr>
            <p:cNvPr id="24" name="矩形 46">
              <a:extLst>
                <a:ext uri="{FF2B5EF4-FFF2-40B4-BE49-F238E27FC236}">
                  <a16:creationId xmlns:a16="http://schemas.microsoft.com/office/drawing/2014/main" id="{DAB3A0C5-EB09-824C-8880-E075709FDEDD}"/>
                </a:ext>
              </a:extLst>
            </p:cNvPr>
            <p:cNvSpPr/>
            <p:nvPr/>
          </p:nvSpPr>
          <p:spPr>
            <a:xfrm>
              <a:off x="1601648" y="1589004"/>
              <a:ext cx="1152665" cy="1706085"/>
            </a:xfrm>
            <a:prstGeom prst="rect">
              <a:avLst/>
            </a:prstGeom>
            <a:solidFill>
              <a:srgbClr val="F3C9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32" rtl="0" eaLnBrk="1" latinLnBrk="0" hangingPunct="1">
                <a:defRPr sz="1900" kern="1200">
                  <a:solidFill>
                    <a:schemeClr val="lt1"/>
                  </a:solidFill>
                  <a:latin typeface="+mn-lt"/>
                  <a:ea typeface="+mn-ea"/>
                  <a:cs typeface="+mn-cs"/>
                </a:defRPr>
              </a:lvl1pPr>
              <a:lvl2pPr marL="457167" algn="l" defTabSz="914332" rtl="0" eaLnBrk="1" latinLnBrk="0" hangingPunct="1">
                <a:defRPr sz="1900" kern="1200">
                  <a:solidFill>
                    <a:schemeClr val="lt1"/>
                  </a:solidFill>
                  <a:latin typeface="+mn-lt"/>
                  <a:ea typeface="+mn-ea"/>
                  <a:cs typeface="+mn-cs"/>
                </a:defRPr>
              </a:lvl2pPr>
              <a:lvl3pPr marL="914332" algn="l" defTabSz="914332" rtl="0" eaLnBrk="1" latinLnBrk="0" hangingPunct="1">
                <a:defRPr sz="1900" kern="1200">
                  <a:solidFill>
                    <a:schemeClr val="lt1"/>
                  </a:solidFill>
                  <a:latin typeface="+mn-lt"/>
                  <a:ea typeface="+mn-ea"/>
                  <a:cs typeface="+mn-cs"/>
                </a:defRPr>
              </a:lvl3pPr>
              <a:lvl4pPr marL="1371498" algn="l" defTabSz="914332" rtl="0" eaLnBrk="1" latinLnBrk="0" hangingPunct="1">
                <a:defRPr sz="1900" kern="1200">
                  <a:solidFill>
                    <a:schemeClr val="lt1"/>
                  </a:solidFill>
                  <a:latin typeface="+mn-lt"/>
                  <a:ea typeface="+mn-ea"/>
                  <a:cs typeface="+mn-cs"/>
                </a:defRPr>
              </a:lvl4pPr>
              <a:lvl5pPr marL="1828664" algn="l" defTabSz="914332" rtl="0" eaLnBrk="1" latinLnBrk="0" hangingPunct="1">
                <a:defRPr sz="1900" kern="1200">
                  <a:solidFill>
                    <a:schemeClr val="lt1"/>
                  </a:solidFill>
                  <a:latin typeface="+mn-lt"/>
                  <a:ea typeface="+mn-ea"/>
                  <a:cs typeface="+mn-cs"/>
                </a:defRPr>
              </a:lvl5pPr>
              <a:lvl6pPr marL="2285830" algn="l" defTabSz="914332" rtl="0" eaLnBrk="1" latinLnBrk="0" hangingPunct="1">
                <a:defRPr sz="1900" kern="1200">
                  <a:solidFill>
                    <a:schemeClr val="lt1"/>
                  </a:solidFill>
                  <a:latin typeface="+mn-lt"/>
                  <a:ea typeface="+mn-ea"/>
                  <a:cs typeface="+mn-cs"/>
                </a:defRPr>
              </a:lvl6pPr>
              <a:lvl7pPr marL="2742994" algn="l" defTabSz="914332" rtl="0" eaLnBrk="1" latinLnBrk="0" hangingPunct="1">
                <a:defRPr sz="1900" kern="1200">
                  <a:solidFill>
                    <a:schemeClr val="lt1"/>
                  </a:solidFill>
                  <a:latin typeface="+mn-lt"/>
                  <a:ea typeface="+mn-ea"/>
                  <a:cs typeface="+mn-cs"/>
                </a:defRPr>
              </a:lvl7pPr>
              <a:lvl8pPr marL="3200160" algn="l" defTabSz="914332" rtl="0" eaLnBrk="1" latinLnBrk="0" hangingPunct="1">
                <a:defRPr sz="1900" kern="1200">
                  <a:solidFill>
                    <a:schemeClr val="lt1"/>
                  </a:solidFill>
                  <a:latin typeface="+mn-lt"/>
                  <a:ea typeface="+mn-ea"/>
                  <a:cs typeface="+mn-cs"/>
                </a:defRPr>
              </a:lvl8pPr>
              <a:lvl9pPr marL="3657327" algn="l" defTabSz="914332" rtl="0" eaLnBrk="1" latinLnBrk="0" hangingPunct="1">
                <a:defRPr sz="1900" kern="1200">
                  <a:solidFill>
                    <a:schemeClr val="lt1"/>
                  </a:solidFill>
                  <a:latin typeface="+mn-lt"/>
                  <a:ea typeface="+mn-ea"/>
                  <a:cs typeface="+mn-cs"/>
                </a:defRPr>
              </a:lvl9pPr>
            </a:lstStyle>
            <a:p>
              <a:pPr algn="ctr"/>
              <a:r>
                <a:rPr lang="en-US" altLang="zh-CN" sz="3200" dirty="0">
                  <a:solidFill>
                    <a:schemeClr val="tx1"/>
                  </a:solidFill>
                  <a:latin typeface="Corbel" panose="020B0503020204020204" pitchFamily="34" charset="0"/>
                </a:rPr>
                <a:t>3</a:t>
              </a:r>
              <a:endParaRPr lang="zh-CN" altLang="en-US" sz="3200" dirty="0">
                <a:solidFill>
                  <a:schemeClr val="tx1"/>
                </a:solidFill>
                <a:latin typeface="Corbel" panose="020B0503020204020204" pitchFamily="34" charset="0"/>
              </a:endParaRPr>
            </a:p>
          </p:txBody>
        </p:sp>
        <p:sp>
          <p:nvSpPr>
            <p:cNvPr id="25" name="PA_矩形 41">
              <a:extLst>
                <a:ext uri="{FF2B5EF4-FFF2-40B4-BE49-F238E27FC236}">
                  <a16:creationId xmlns:a16="http://schemas.microsoft.com/office/drawing/2014/main" id="{8ED20EBD-B0F0-744B-B6D2-D1096FA90148}"/>
                </a:ext>
              </a:extLst>
            </p:cNvPr>
            <p:cNvSpPr>
              <a:spLocks/>
            </p:cNvSpPr>
            <p:nvPr>
              <p:custDataLst>
                <p:tags r:id="rId1"/>
              </p:custDataLst>
            </p:nvPr>
          </p:nvSpPr>
          <p:spPr>
            <a:xfrm>
              <a:off x="1784198" y="1801988"/>
              <a:ext cx="825054" cy="1282203"/>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57">
              <a:extLst>
                <a:ext uri="{FF2B5EF4-FFF2-40B4-BE49-F238E27FC236}">
                  <a16:creationId xmlns:a16="http://schemas.microsoft.com/office/drawing/2014/main" id="{B0CE85B5-1E70-1141-A25D-70478CD553B7}"/>
                </a:ext>
              </a:extLst>
            </p:cNvPr>
            <p:cNvSpPr/>
            <p:nvPr/>
          </p:nvSpPr>
          <p:spPr>
            <a:xfrm>
              <a:off x="3858196" y="2137712"/>
              <a:ext cx="4008883" cy="615554"/>
            </a:xfrm>
            <a:prstGeom prst="rect">
              <a:avLst/>
            </a:prstGeom>
          </p:spPr>
          <p:txBody>
            <a:bodyPr wrap="square">
              <a:spAutoFit/>
            </a:bodyPr>
            <a:lstStyle/>
            <a:p>
              <a:endParaRPr lang="zh-CN" altLang="en-US" dirty="0">
                <a:latin typeface="Century Gothic" panose="020B0502020202020204" pitchFamily="34" charset="0"/>
              </a:endParaRPr>
            </a:p>
          </p:txBody>
        </p:sp>
      </p:gr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729</Words>
  <Application>Microsoft Macintosh PowerPoint</Application>
  <PresentationFormat>On-screen Show (16:9)</PresentationFormat>
  <Paragraphs>91</Paragraphs>
  <Slides>19</Slides>
  <Notes>19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19</vt:i4>
      </vt:variant>
    </vt:vector>
  </HeadingPairs>
  <TitlesOfParts>
    <vt:vector size="25" baseType="lpstr">
      <vt:lpstr>宋体</vt:lpstr>
      <vt:lpstr>Arial</vt:lpstr>
      <vt:lpstr>Century Gothic</vt:lpstr>
      <vt:lpstr>Corbel</vt:lpstr>
      <vt:lpstr>Simple Light</vt:lpstr>
      <vt:lpstr>Simple Light</vt:lpstr>
      <vt:lpstr>Alibaba B2B Platform Data Analysis &amp; Business Strategy</vt:lpstr>
      <vt:lpstr>PowerPoint Presentation</vt:lpstr>
      <vt:lpstr>Introduction of Dataset</vt:lpstr>
      <vt:lpstr>PowerPoint Presentation</vt:lpstr>
      <vt:lpstr>Introduction of Dataset</vt:lpstr>
      <vt:lpstr>Exploratory Data Analysis  Direct, Search and Referral</vt:lpstr>
      <vt:lpstr>PowerPoint Presentation</vt:lpstr>
      <vt:lpstr>PowerPoint Presentation</vt:lpstr>
      <vt:lpstr>Exploratory Data Analysis  </vt:lpstr>
      <vt:lpstr>PowerPoint Presentation</vt:lpstr>
      <vt:lpstr>PowerPoint Presentation</vt:lpstr>
      <vt:lpstr>PowerPoint Presentation</vt:lpstr>
      <vt:lpstr>PowerPoint Presentation</vt:lpstr>
      <vt:lpstr>Business Strategy / Suggestion to increase revenue</vt:lpstr>
      <vt:lpstr>Recommendation:  Subscription + Commission</vt:lpstr>
      <vt:lpstr>Recommendation:  Subscription + Commission</vt:lpstr>
      <vt:lpstr>Recommendation: Listing fee model</vt:lpstr>
      <vt:lpstr>Recommendation: Value added services</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Alibaba B2B Platform Data Analysis &amp; Business Strategy</dc:title>
  <cp:lastModifiedBy>Catherine Chung</cp:lastModifiedBy>
  <cp:revision>14</cp:revision>
  <dcterms:modified xsi:type="dcterms:W3CDTF">2019-03-11T20:21:48Z</dcterms:modified>
</cp:coreProperties>
</file>